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5" r:id="rId4"/>
    <p:sldMasterId id="2147483688" r:id="rId5"/>
    <p:sldMasterId id="2147483703" r:id="rId6"/>
  </p:sldMasterIdLst>
  <p:notesMasterIdLst>
    <p:notesMasterId r:id="rId28"/>
  </p:notesMasterIdLst>
  <p:sldIdLst>
    <p:sldId id="289" r:id="rId7"/>
    <p:sldId id="278" r:id="rId8"/>
    <p:sldId id="277" r:id="rId9"/>
    <p:sldId id="283" r:id="rId10"/>
    <p:sldId id="279" r:id="rId11"/>
    <p:sldId id="280" r:id="rId12"/>
    <p:sldId id="281" r:id="rId13"/>
    <p:sldId id="284" r:id="rId14"/>
    <p:sldId id="265" r:id="rId15"/>
    <p:sldId id="266" r:id="rId16"/>
    <p:sldId id="267" r:id="rId17"/>
    <p:sldId id="269" r:id="rId18"/>
    <p:sldId id="285" r:id="rId19"/>
    <p:sldId id="286" r:id="rId20"/>
    <p:sldId id="270" r:id="rId21"/>
    <p:sldId id="271" r:id="rId22"/>
    <p:sldId id="287" r:id="rId23"/>
    <p:sldId id="272" r:id="rId24"/>
    <p:sldId id="274" r:id="rId25"/>
    <p:sldId id="273" r:id="rId26"/>
    <p:sldId id="288" r:id="rId2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Untitled Section" id="{E95FC170-F8CB-4813-A6B4-7B470E4461DE}">
          <p14:sldIdLst>
            <p14:sldId id="289"/>
            <p14:sldId id="278"/>
            <p14:sldId id="277"/>
            <p14:sldId id="283"/>
            <p14:sldId id="279"/>
            <p14:sldId id="280"/>
            <p14:sldId id="281"/>
            <p14:sldId id="284"/>
            <p14:sldId id="265"/>
            <p14:sldId id="266"/>
            <p14:sldId id="267"/>
            <p14:sldId id="269"/>
            <p14:sldId id="285"/>
            <p14:sldId id="286"/>
            <p14:sldId id="270"/>
            <p14:sldId id="271"/>
            <p14:sldId id="287"/>
            <p14:sldId id="272"/>
            <p14:sldId id="274"/>
            <p14:sldId id="273"/>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3C8C93"/>
    <a:srgbClr val="FFFF99"/>
    <a:srgbClr val="008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charset="0"/>
              </a:defRPr>
            </a:lvl1pPr>
          </a:lstStyle>
          <a:p>
            <a:pPr>
              <a:defRPr/>
            </a:pPr>
            <a:fld id="{B28E3B60-0616-4963-81EC-5C638FA0422F}" type="slidenum">
              <a:rPr lang="en-US"/>
              <a:pPr>
                <a:defRPr/>
              </a:pPr>
              <a:t>‹#›</a:t>
            </a:fld>
            <a:endParaRPr lang="en-US"/>
          </a:p>
        </p:txBody>
      </p:sp>
    </p:spTree>
    <p:extLst>
      <p:ext uri="{BB962C8B-B14F-4D97-AF65-F5344CB8AC3E}">
        <p14:creationId xmlns:p14="http://schemas.microsoft.com/office/powerpoint/2010/main" val="1055878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24DD854-A78D-4B32-A372-5BCB160CAB64}" type="slidenum">
              <a:rPr lang="en-US" smtClean="0">
                <a:latin typeface="Times New Roman" pitchFamily="18" charset="0"/>
              </a:rPr>
              <a:pPr/>
              <a:t>9</a:t>
            </a:fld>
            <a:endParaRPr lang="en-US" smtClean="0">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8721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EC87002-866F-4ED8-B67E-631EDF743E82}" type="slidenum">
              <a:rPr lang="en-US" smtClean="0">
                <a:latin typeface="Times New Roman" pitchFamily="18" charset="0"/>
              </a:rPr>
              <a:pPr/>
              <a:t>10</a:t>
            </a:fld>
            <a:endParaRPr lang="en-US" smtClean="0">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8070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9957229-4DD9-4E65-AD95-E7076AB690A1}" type="slidenum">
              <a:rPr lang="en-US" smtClean="0">
                <a:latin typeface="Times New Roman" pitchFamily="18" charset="0"/>
              </a:rPr>
              <a:pPr/>
              <a:t>11</a:t>
            </a:fld>
            <a:endParaRPr lang="en-US" smtClean="0">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2544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A3CFC5-3694-44FE-AD49-5044E8153AC2}" type="slidenum">
              <a:rPr lang="en-US" smtClean="0">
                <a:latin typeface="Times New Roman" pitchFamily="18" charset="0"/>
              </a:rPr>
              <a:pPr/>
              <a:t>12</a:t>
            </a:fld>
            <a:endParaRPr lang="en-US"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943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A3CFC5-3694-44FE-AD49-5044E8153AC2}" type="slidenum">
              <a:rPr lang="en-US" smtClean="0">
                <a:latin typeface="Times New Roman" pitchFamily="18" charset="0"/>
              </a:rPr>
              <a:pPr/>
              <a:t>13</a:t>
            </a:fld>
            <a:endParaRPr lang="en-US"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495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A3CFC5-3694-44FE-AD49-5044E8153AC2}" type="slidenum">
              <a:rPr lang="en-US" smtClean="0">
                <a:latin typeface="Times New Roman" pitchFamily="18" charset="0"/>
              </a:rPr>
              <a:pPr/>
              <a:t>14</a:t>
            </a:fld>
            <a:endParaRPr lang="en-US"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3546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54A5239-4D3E-4E40-866E-D627ED8F55E2}" type="slidenum">
              <a:rPr lang="en-US" smtClean="0">
                <a:latin typeface="Times New Roman" pitchFamily="18" charset="0"/>
              </a:rPr>
              <a:pPr/>
              <a:t>15</a:t>
            </a:fld>
            <a:endParaRPr lang="en-US" smtClean="0">
              <a:latin typeface="Times New Roman" pitchFamily="18" charset="0"/>
            </a:endParaRPr>
          </a:p>
        </p:txBody>
      </p:sp>
      <p:sp>
        <p:nvSpPr>
          <p:cNvPr id="17411" name="Rectangle 2"/>
          <p:cNvSpPr>
            <a:spLocks noGrp="1" noRot="1" noChangeAspect="1" noChangeArrowheads="1" noTextEdit="1"/>
          </p:cNvSpPr>
          <p:nvPr>
            <p:ph type="sldImg"/>
          </p:nvPr>
        </p:nvSpPr>
        <p:spPr>
          <a:xfrm>
            <a:off x="1176338" y="720725"/>
            <a:ext cx="4519612" cy="3389313"/>
          </a:xfrm>
          <a:ln/>
        </p:spPr>
      </p:sp>
      <p:sp>
        <p:nvSpPr>
          <p:cNvPr id="17412" name="Rectangle 3"/>
          <p:cNvSpPr>
            <a:spLocks noGrp="1" noChangeArrowheads="1"/>
          </p:cNvSpPr>
          <p:nvPr>
            <p:ph type="body" idx="1"/>
          </p:nvPr>
        </p:nvSpPr>
        <p:spPr>
          <a:xfrm>
            <a:off x="923925" y="4325938"/>
            <a:ext cx="50196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z="4800" smtClean="0"/>
              <a:t>My background</a:t>
            </a:r>
          </a:p>
          <a:p>
            <a:pPr>
              <a:buFontTx/>
              <a:buChar char="•"/>
            </a:pPr>
            <a:r>
              <a:rPr lang="en-GB" sz="4800" smtClean="0"/>
              <a:t>DHI background </a:t>
            </a:r>
          </a:p>
          <a:p>
            <a:pPr>
              <a:buFontTx/>
              <a:buChar char="•"/>
            </a:pPr>
            <a:r>
              <a:rPr lang="en-GB" sz="4800" smtClean="0"/>
              <a:t>MIKE SHE History</a:t>
            </a:r>
          </a:p>
          <a:p>
            <a:pPr>
              <a:buFontTx/>
              <a:buChar char="•"/>
            </a:pPr>
            <a:r>
              <a:rPr lang="en-GB" sz="4800" smtClean="0"/>
              <a:t>MIKE SHE Deployment</a:t>
            </a:r>
          </a:p>
          <a:p>
            <a:pPr>
              <a:buFontTx/>
              <a:buChar char="•"/>
            </a:pPr>
            <a:endParaRPr lang="en-GB" sz="4800" smtClean="0"/>
          </a:p>
        </p:txBody>
      </p:sp>
    </p:spTree>
    <p:extLst>
      <p:ext uri="{BB962C8B-B14F-4D97-AF65-F5344CB8AC3E}">
        <p14:creationId xmlns:p14="http://schemas.microsoft.com/office/powerpoint/2010/main" val="59083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FF6271B-2EC9-47AF-8443-F28FCA6BDDC3}" type="slidenum">
              <a:rPr lang="en-US" smtClean="0">
                <a:latin typeface="Times New Roman" pitchFamily="18" charset="0"/>
              </a:rPr>
              <a:pPr/>
              <a:t>18</a:t>
            </a:fld>
            <a:endParaRPr lang="en-US" smtClean="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3675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40F07D8-0F13-4840-B69D-0DFB4A1FDB9F}" type="slidenum">
              <a:rPr lang="en-US" smtClean="0">
                <a:latin typeface="Times New Roman" pitchFamily="18" charset="0"/>
              </a:rPr>
              <a:pPr/>
              <a:t>19</a:t>
            </a:fld>
            <a:endParaRPr lang="en-US"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7669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5547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423133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12985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smtClean="0">
                <a:solidFill>
                  <a:prstClr val="white"/>
                </a:solidFill>
              </a:rPr>
              <a:t>© DHI</a:t>
            </a:r>
            <a:endParaRPr lang="en-GB">
              <a:solidFill>
                <a:prstClr val="white"/>
              </a:solidFill>
            </a:endParaRPr>
          </a:p>
        </p:txBody>
      </p:sp>
      <p:sp>
        <p:nvSpPr>
          <p:cNvPr id="15"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78126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smtClean="0">
                <a:solidFill>
                  <a:prstClr val="white"/>
                </a:solidFill>
              </a:rPr>
              <a:t>© DHI</a:t>
            </a:r>
            <a:endParaRPr lang="en-GB">
              <a:solidFill>
                <a:prstClr val="white"/>
              </a:solidFill>
            </a:endParaRPr>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Tree>
    <p:extLst>
      <p:ext uri="{BB962C8B-B14F-4D97-AF65-F5344CB8AC3E}">
        <p14:creationId xmlns:p14="http://schemas.microsoft.com/office/powerpoint/2010/main" val="35459057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970190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92638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3695133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45253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361389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dirty="0" smtClean="0">
                <a:solidFill>
                  <a:prstClr val="white"/>
                </a:solidFill>
              </a:rPr>
              <a:t>DHI are the first people you should call when you have a tough challenge to solve in a water environment.</a:t>
            </a:r>
          </a:p>
          <a:p>
            <a:endParaRPr lang="en-US" sz="2000" dirty="0" smtClean="0">
              <a:solidFill>
                <a:prstClr val="white"/>
              </a:solidFill>
            </a:endParaRPr>
          </a:p>
          <a:p>
            <a:r>
              <a:rPr lang="en-US" sz="2000" dirty="0" smtClean="0">
                <a:solidFill>
                  <a:prstClr val="white"/>
                </a:solidFill>
              </a:rPr>
              <a:t>In the world of water, our knowledge is second-to-none, and we strive to make it globally accessible to clients and partners. </a:t>
            </a:r>
          </a:p>
          <a:p>
            <a:endParaRPr lang="en-US" sz="2000" dirty="0" smtClean="0">
              <a:solidFill>
                <a:prstClr val="white"/>
              </a:solidFill>
            </a:endParaRPr>
          </a:p>
          <a:p>
            <a:r>
              <a:rPr lang="en-US" sz="2000" dirty="0" smtClean="0">
                <a:solidFill>
                  <a:prstClr val="white"/>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779417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975102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793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417512"/>
          </a:xfrm>
        </p:spPr>
        <p:txBody>
          <a:bodyPr/>
          <a:lstStyle/>
          <a:p>
            <a:r>
              <a:rPr lang="en-GB" noProof="0" dirty="0" smtClean="0"/>
              <a:t>Click to edit Master title style</a:t>
            </a:r>
            <a:endParaRPr lang="en-GB" noProof="0" dirty="0"/>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Tree>
    <p:extLst>
      <p:ext uri="{BB962C8B-B14F-4D97-AF65-F5344CB8AC3E}">
        <p14:creationId xmlns:p14="http://schemas.microsoft.com/office/powerpoint/2010/main" val="1127792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44013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8389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1647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smtClean="0">
                <a:solidFill>
                  <a:prstClr val="white"/>
                </a:solidFill>
              </a:rPr>
              <a:t>© DHI</a:t>
            </a:r>
            <a:endParaRPr lang="en-GB">
              <a:solidFill>
                <a:prstClr val="white"/>
              </a:solidFill>
            </a:endParaRPr>
          </a:p>
        </p:txBody>
      </p:sp>
      <p:sp>
        <p:nvSpPr>
          <p:cNvPr id="15"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34001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smtClean="0">
                <a:solidFill>
                  <a:prstClr val="white"/>
                </a:solidFill>
              </a:rPr>
              <a:t>© DHI</a:t>
            </a:r>
            <a:endParaRPr lang="en-GB">
              <a:solidFill>
                <a:prstClr val="white"/>
              </a:solidFill>
            </a:endParaRPr>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Tree>
    <p:extLst>
      <p:ext uri="{BB962C8B-B14F-4D97-AF65-F5344CB8AC3E}">
        <p14:creationId xmlns:p14="http://schemas.microsoft.com/office/powerpoint/2010/main" val="37846202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8585916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3359970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331687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160490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65732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dirty="0" smtClean="0">
                <a:solidFill>
                  <a:prstClr val="white"/>
                </a:solidFill>
              </a:rPr>
              <a:t>DHI are the first people you should call when you have a tough challenge to solve in a water environment.</a:t>
            </a:r>
          </a:p>
          <a:p>
            <a:endParaRPr lang="en-US" sz="2000" dirty="0" smtClean="0">
              <a:solidFill>
                <a:prstClr val="white"/>
              </a:solidFill>
            </a:endParaRPr>
          </a:p>
          <a:p>
            <a:r>
              <a:rPr lang="en-US" sz="2000" dirty="0" smtClean="0">
                <a:solidFill>
                  <a:prstClr val="white"/>
                </a:solidFill>
              </a:rPr>
              <a:t>In the world of water, our knowledge is second-to-none, and we strive to make it globally accessible to clients and partners. </a:t>
            </a:r>
          </a:p>
          <a:p>
            <a:endParaRPr lang="en-US" sz="2000" dirty="0" smtClean="0">
              <a:solidFill>
                <a:prstClr val="white"/>
              </a:solidFill>
            </a:endParaRPr>
          </a:p>
          <a:p>
            <a:r>
              <a:rPr lang="en-US" sz="2000" dirty="0" smtClean="0">
                <a:solidFill>
                  <a:prstClr val="white"/>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4064960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smtClean="0">
                <a:solidFill>
                  <a:prstClr val="white"/>
                </a:solidFill>
              </a:rPr>
              <a:t>© DHI</a:t>
            </a:r>
            <a:endParaRPr lang="en-GB">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441073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94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417512"/>
          </a:xfrm>
        </p:spPr>
        <p:txBody>
          <a:bodyPr/>
          <a:lstStyle/>
          <a:p>
            <a:r>
              <a:rPr lang="en-GB" noProof="0" dirty="0" smtClean="0"/>
              <a:t>Click to edit Master title style</a:t>
            </a:r>
            <a:endParaRPr lang="en-GB" noProof="0" dirty="0"/>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Tree>
    <p:extLst>
      <p:ext uri="{BB962C8B-B14F-4D97-AF65-F5344CB8AC3E}">
        <p14:creationId xmlns:p14="http://schemas.microsoft.com/office/powerpoint/2010/main" val="344051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Water%20Resources%20Software%20Products/Water%20Resources-Software-Products-MSHE.pptx#-1,1,MIKE SHE PRODUCT"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Water%20Resources%20Software%20Products/Water%20Resources-Software-Products-MFLOOD.pptx#-1,1,MIKE FLOOD Product" TargetMode="External"/><Relationship Id="rId2" Type="http://schemas.openxmlformats.org/officeDocument/2006/relationships/slideLayout" Target="../slideLayouts/slideLayout2.xml"/><Relationship Id="rId16" Type="http://schemas.openxmlformats.org/officeDocument/2006/relationships/hyperlink" Target="Water%20Resources%20Software%20Products/Water%20Resources-Software-Products-M11.pptx#-1,1,MIKE 11 PRODUCT" TargetMode="External"/><Relationship Id="rId20" Type="http://schemas.openxmlformats.org/officeDocument/2006/relationships/hyperlink" Target="Water%20Resources%20Software%20Products/Water%20Resources-Software-Products-TA.pptx#-1,1,Slide 1"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DHI%20Software%20Water%20Resources.pptx#-1,1,WATER RESOURCES SOFTWARE" TargetMode="External"/><Relationship Id="rId10" Type="http://schemas.openxmlformats.org/officeDocument/2006/relationships/slideLayout" Target="../slideLayouts/slideLayout10.xml"/><Relationship Id="rId19" Type="http://schemas.openxmlformats.org/officeDocument/2006/relationships/hyperlink" Target="Water%20Resources%20Software%20Products/Water%20Resources-Software-Products-MBASIN.pptx#-1,1,MIKE BASIN PRODUC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 Target="../slides/slide16.xml"/><Relationship Id="rId3" Type="http://schemas.openxmlformats.org/officeDocument/2006/relationships/slideLayout" Target="../slideLayouts/slideLayout15.xml"/><Relationship Id="rId21" Type="http://schemas.openxmlformats.org/officeDocument/2006/relationships/slide" Target="../slides/slide8.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 Target="../slides/slide3.xml"/><Relationship Id="rId2" Type="http://schemas.openxmlformats.org/officeDocument/2006/relationships/slideLayout" Target="../slideLayouts/slideLayout14.xml"/><Relationship Id="rId16" Type="http://schemas.openxmlformats.org/officeDocument/2006/relationships/image" Target="../media/image1.png"/><Relationship Id="rId20" Type="http://schemas.openxmlformats.org/officeDocument/2006/relationships/slide" Target="../slides/slide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 Target="../slides/slid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 Target="../slides/slide1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 Target="../slides/slide2.xml"/><Relationship Id="rId2" Type="http://schemas.openxmlformats.org/officeDocument/2006/relationships/slideLayout" Target="../slideLayouts/slideLayout28.xml"/><Relationship Id="rId16" Type="http://schemas.openxmlformats.org/officeDocument/2006/relationships/image" Target="../media/image1.png"/><Relationship Id="rId20" Type="http://schemas.openxmlformats.org/officeDocument/2006/relationships/slide" Target="../slides/slide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 Target="../slides/slide1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
        <p:nvSpPr>
          <p:cNvPr id="8" name="AutoShape 10">
            <a:hlinkClick r:id="rId15" action="ppaction://hlinkpres?slideindex=1&amp;slidetitle=WATER RESOURCES SOFTWARE" highlightClick="1"/>
          </p:cNvPr>
          <p:cNvSpPr>
            <a:spLocks noChangeArrowheads="1"/>
          </p:cNvSpPr>
          <p:nvPr userDrawn="1"/>
        </p:nvSpPr>
        <p:spPr bwMode="auto">
          <a:xfrm>
            <a:off x="1587" y="908720"/>
            <a:ext cx="1141413"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dirty="0">
                <a:solidFill>
                  <a:schemeClr val="bg1"/>
                </a:solidFill>
                <a:latin typeface="+mn-lt"/>
              </a:rPr>
              <a:t>HOME</a:t>
            </a:r>
          </a:p>
        </p:txBody>
      </p:sp>
      <p:sp>
        <p:nvSpPr>
          <p:cNvPr id="9" name="AutoShape 11">
            <a:hlinkClick r:id="rId16" action="ppaction://hlinkpres?slideindex=1&amp;slidetitle=MIKE 11 PRODUCT" highlightClick="1"/>
          </p:cNvPr>
          <p:cNvSpPr>
            <a:spLocks noChangeArrowheads="1"/>
          </p:cNvSpPr>
          <p:nvPr userDrawn="1"/>
        </p:nvSpPr>
        <p:spPr bwMode="auto">
          <a:xfrm>
            <a:off x="1043609" y="908720"/>
            <a:ext cx="1242392"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MIKE 11</a:t>
            </a:r>
          </a:p>
        </p:txBody>
      </p:sp>
      <p:sp>
        <p:nvSpPr>
          <p:cNvPr id="10" name="AutoShape 12">
            <a:hlinkClick r:id="rId17" action="ppaction://hlinkpres?slideindex=1&amp;slidetitle=MIKE FLOOD Product" highlightClick="1"/>
          </p:cNvPr>
          <p:cNvSpPr>
            <a:spLocks noChangeArrowheads="1"/>
          </p:cNvSpPr>
          <p:nvPr userDrawn="1"/>
        </p:nvSpPr>
        <p:spPr bwMode="auto">
          <a:xfrm>
            <a:off x="2195737" y="908720"/>
            <a:ext cx="1233264"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MIKE FLOOD</a:t>
            </a:r>
          </a:p>
        </p:txBody>
      </p:sp>
      <p:sp>
        <p:nvSpPr>
          <p:cNvPr id="11" name="AutoShape 13">
            <a:hlinkClick r:id="rId18" action="ppaction://hlinkpres?slideindex=1&amp;slidetitle=MIKE SHE PRODUCT" highlightClick="1"/>
          </p:cNvPr>
          <p:cNvSpPr>
            <a:spLocks noChangeArrowheads="1"/>
          </p:cNvSpPr>
          <p:nvPr userDrawn="1"/>
        </p:nvSpPr>
        <p:spPr bwMode="auto">
          <a:xfrm>
            <a:off x="3347864" y="908720"/>
            <a:ext cx="1296143"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MIKE SHE</a:t>
            </a:r>
          </a:p>
        </p:txBody>
      </p:sp>
      <p:sp>
        <p:nvSpPr>
          <p:cNvPr id="12" name="AutoShape 14">
            <a:hlinkClick r:id="rId19" action="ppaction://hlinkpres?slideindex=1&amp;slidetitle=MIKE BASIN PRODUCT" highlightClick="1"/>
          </p:cNvPr>
          <p:cNvSpPr>
            <a:spLocks noChangeArrowheads="1"/>
          </p:cNvSpPr>
          <p:nvPr userDrawn="1"/>
        </p:nvSpPr>
        <p:spPr bwMode="auto">
          <a:xfrm>
            <a:off x="4572001" y="908720"/>
            <a:ext cx="1143000"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MIKE BASIN</a:t>
            </a:r>
          </a:p>
        </p:txBody>
      </p:sp>
      <p:sp>
        <p:nvSpPr>
          <p:cNvPr id="13" name="AutoShape 15">
            <a:hlinkClick r:id="" action="ppaction://noaction" highlightClick="1"/>
          </p:cNvPr>
          <p:cNvSpPr>
            <a:spLocks noChangeArrowheads="1"/>
          </p:cNvSpPr>
          <p:nvPr userDrawn="1"/>
        </p:nvSpPr>
        <p:spPr bwMode="auto">
          <a:xfrm>
            <a:off x="5652120" y="908720"/>
            <a:ext cx="1204293"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FEFLOW</a:t>
            </a:r>
          </a:p>
        </p:txBody>
      </p:sp>
      <p:sp>
        <p:nvSpPr>
          <p:cNvPr id="14" name="AutoShape 16">
            <a:hlinkClick r:id="rId20" action="ppaction://hlinkpres?slideindex=1&amp;slidetitle=Slide 1" highlightClick="1"/>
          </p:cNvPr>
          <p:cNvSpPr>
            <a:spLocks noChangeArrowheads="1"/>
          </p:cNvSpPr>
          <p:nvPr userDrawn="1"/>
        </p:nvSpPr>
        <p:spPr bwMode="auto">
          <a:xfrm>
            <a:off x="6732240" y="908720"/>
            <a:ext cx="1267173"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dirty="0">
                <a:solidFill>
                  <a:schemeClr val="bg1"/>
                </a:solidFill>
                <a:latin typeface="+mn-lt"/>
              </a:rPr>
              <a:t>TEMPORAL ANALYST</a:t>
            </a:r>
          </a:p>
        </p:txBody>
      </p:sp>
      <p:sp>
        <p:nvSpPr>
          <p:cNvPr id="15" name="AutoShape 17">
            <a:hlinkClick r:id="" action="ppaction://noaction" highlightClick="1"/>
          </p:cNvPr>
          <p:cNvSpPr>
            <a:spLocks noChangeArrowheads="1"/>
          </p:cNvSpPr>
          <p:nvPr userDrawn="1"/>
        </p:nvSpPr>
        <p:spPr bwMode="auto">
          <a:xfrm>
            <a:off x="7999413" y="908720"/>
            <a:ext cx="1144587" cy="144462"/>
          </a:xfrm>
          <a:prstGeom prst="actionButtonBlank">
            <a:avLst/>
          </a:prstGeom>
          <a:solidFill>
            <a:schemeClr val="tx2"/>
          </a:solidFill>
          <a:ln>
            <a:noFill/>
          </a:ln>
          <a:effectLst/>
          <a:scene3d>
            <a:camera prst="orthographicFront">
              <a:rot lat="0" lon="0" rev="0"/>
            </a:camera>
            <a:lightRig rig="contrasting" dir="t">
              <a:rot lat="0" lon="0" rev="7800000"/>
            </a:lightRig>
          </a:scene3d>
          <a:sp3d>
            <a:bevelT w="139700" h="139700"/>
          </a:sp3d>
          <a:extLst/>
        </p:spPr>
        <p:txBody>
          <a:bodyPr wrap="none" anchor="ctr"/>
          <a:lstStyle/>
          <a:p>
            <a:pPr algn="ctr"/>
            <a:r>
              <a:rPr lang="en-GB" sz="850">
                <a:solidFill>
                  <a:schemeClr val="bg1"/>
                </a:solidFill>
                <a:latin typeface="+mn-lt"/>
              </a:rPr>
              <a:t>OTHER PRODUCTS</a:t>
            </a:r>
          </a:p>
        </p:txBody>
      </p:sp>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
        <p:nvSpPr>
          <p:cNvPr id="8" name="AutoShape 6">
            <a:hlinkClick r:id="" action="ppaction://hlinkshowjump?jump=firstslide" highlightClick="1"/>
          </p:cNvPr>
          <p:cNvSpPr>
            <a:spLocks noChangeArrowheads="1"/>
          </p:cNvSpPr>
          <p:nvPr userDrawn="1"/>
        </p:nvSpPr>
        <p:spPr bwMode="auto">
          <a:xfrm>
            <a:off x="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HOME</a:t>
            </a:r>
          </a:p>
        </p:txBody>
      </p:sp>
      <p:sp>
        <p:nvSpPr>
          <p:cNvPr id="9" name="AutoShape 7">
            <a:hlinkClick r:id="rId17" action="ppaction://hlinksldjump" highlightClick="1"/>
          </p:cNvPr>
          <p:cNvSpPr>
            <a:spLocks noChangeArrowheads="1"/>
          </p:cNvSpPr>
          <p:nvPr userDrawn="1"/>
        </p:nvSpPr>
        <p:spPr bwMode="auto">
          <a:xfrm>
            <a:off x="1143000" y="980282"/>
            <a:ext cx="1141413" cy="144462"/>
          </a:xfrm>
          <a:prstGeom prst="actionButtonBlank">
            <a:avLst/>
          </a:prstGeom>
          <a:solidFill>
            <a:schemeClr val="tx2"/>
          </a:solidFill>
          <a:ln>
            <a:noFill/>
          </a:ln>
          <a:extLst/>
        </p:spPr>
        <p:txBody>
          <a:bodyPr wrap="none" anchor="ctr"/>
          <a:lstStyle/>
          <a:p>
            <a:pPr algn="ctr"/>
            <a:r>
              <a:rPr lang="en-GB" sz="800" dirty="0" smtClean="0">
                <a:solidFill>
                  <a:prstClr val="white"/>
                </a:solidFill>
                <a:latin typeface="Arial"/>
              </a:rPr>
              <a:t>ABOUT DHI</a:t>
            </a:r>
            <a:endParaRPr lang="en-GB" sz="800" dirty="0">
              <a:solidFill>
                <a:prstClr val="white"/>
              </a:solidFill>
              <a:latin typeface="Arial"/>
            </a:endParaRPr>
          </a:p>
        </p:txBody>
      </p:sp>
      <p:sp>
        <p:nvSpPr>
          <p:cNvPr id="10" name="AutoShape 8">
            <a:hlinkClick r:id="rId18" action="ppaction://hlinksldjump" highlightClick="1"/>
          </p:cNvPr>
          <p:cNvSpPr>
            <a:spLocks noChangeArrowheads="1"/>
          </p:cNvSpPr>
          <p:nvPr userDrawn="1"/>
        </p:nvSpPr>
        <p:spPr bwMode="auto">
          <a:xfrm>
            <a:off x="342900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FINANCES</a:t>
            </a:r>
          </a:p>
        </p:txBody>
      </p:sp>
      <p:sp>
        <p:nvSpPr>
          <p:cNvPr id="11" name="AutoShape 9">
            <a:hlinkClick r:id="rId19" action="ppaction://hlinksldjump" highlightClick="1"/>
          </p:cNvPr>
          <p:cNvSpPr>
            <a:spLocks noChangeArrowheads="1"/>
          </p:cNvSpPr>
          <p:nvPr userDrawn="1"/>
        </p:nvSpPr>
        <p:spPr bwMode="auto">
          <a:xfrm>
            <a:off x="457200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SERVICES</a:t>
            </a:r>
          </a:p>
        </p:txBody>
      </p:sp>
      <p:sp>
        <p:nvSpPr>
          <p:cNvPr id="12" name="AutoShape 10">
            <a:hlinkClick r:id="rId20" action="ppaction://hlinksldjump" highlightClick="1"/>
          </p:cNvPr>
          <p:cNvSpPr>
            <a:spLocks noChangeArrowheads="1"/>
          </p:cNvSpPr>
          <p:nvPr userDrawn="1"/>
        </p:nvSpPr>
        <p:spPr bwMode="auto">
          <a:xfrm>
            <a:off x="5715000" y="980282"/>
            <a:ext cx="1141413" cy="144462"/>
          </a:xfrm>
          <a:prstGeom prst="actionButtonBlank">
            <a:avLst/>
          </a:prstGeom>
          <a:solidFill>
            <a:schemeClr val="tx2"/>
          </a:solidFill>
          <a:ln>
            <a:noFill/>
          </a:ln>
          <a:extLst/>
        </p:spPr>
        <p:txBody>
          <a:bodyPr wrap="none" anchor="ctr"/>
          <a:lstStyle/>
          <a:p>
            <a:pPr algn="ctr"/>
            <a:r>
              <a:rPr lang="en-GB" sz="800" dirty="0">
                <a:solidFill>
                  <a:prstClr val="white"/>
                </a:solidFill>
                <a:latin typeface="Arial"/>
              </a:rPr>
              <a:t>R&amp;D</a:t>
            </a:r>
          </a:p>
        </p:txBody>
      </p:sp>
      <p:sp>
        <p:nvSpPr>
          <p:cNvPr id="13" name="AutoShape 11">
            <a:hlinkClick r:id="rId21" action="ppaction://hlinksldjump" highlightClick="1"/>
          </p:cNvPr>
          <p:cNvSpPr>
            <a:spLocks noChangeArrowheads="1"/>
          </p:cNvSpPr>
          <p:nvPr userDrawn="1"/>
        </p:nvSpPr>
        <p:spPr bwMode="auto">
          <a:xfrm>
            <a:off x="2286000" y="980282"/>
            <a:ext cx="1141413" cy="144462"/>
          </a:xfrm>
          <a:prstGeom prst="actionButtonBlank">
            <a:avLst/>
          </a:prstGeom>
          <a:solidFill>
            <a:schemeClr val="tx2"/>
          </a:solidFill>
          <a:ln>
            <a:noFill/>
          </a:ln>
          <a:extLst/>
        </p:spPr>
        <p:txBody>
          <a:bodyPr wrap="none" anchor="ctr"/>
          <a:lstStyle/>
          <a:p>
            <a:pPr algn="ctr"/>
            <a:r>
              <a:rPr lang="en-GB" sz="800" dirty="0">
                <a:solidFill>
                  <a:prstClr val="white"/>
                </a:solidFill>
                <a:latin typeface="Arial"/>
              </a:rPr>
              <a:t>ORGANISATION</a:t>
            </a:r>
          </a:p>
        </p:txBody>
      </p:sp>
      <p:sp>
        <p:nvSpPr>
          <p:cNvPr id="14" name="AutoShape 12">
            <a:hlinkClick r:id="" action="ppaction://noaction" highlightClick="1"/>
          </p:cNvPr>
          <p:cNvSpPr>
            <a:spLocks noChangeArrowheads="1"/>
          </p:cNvSpPr>
          <p:nvPr userDrawn="1"/>
        </p:nvSpPr>
        <p:spPr bwMode="auto">
          <a:xfrm>
            <a:off x="6858000" y="980282"/>
            <a:ext cx="1141413" cy="144462"/>
          </a:xfrm>
          <a:prstGeom prst="actionButtonBlank">
            <a:avLst/>
          </a:prstGeom>
          <a:solidFill>
            <a:schemeClr val="tx2"/>
          </a:solidFill>
          <a:ln>
            <a:noFill/>
          </a:ln>
          <a:extLst/>
        </p:spPr>
        <p:txBody>
          <a:bodyPr wrap="none" anchor="ctr"/>
          <a:lstStyle/>
          <a:p>
            <a:pPr algn="ctr"/>
            <a:r>
              <a:rPr lang="da-DK" sz="800" dirty="0" smtClean="0">
                <a:solidFill>
                  <a:prstClr val="white"/>
                </a:solidFill>
                <a:latin typeface="Arial"/>
              </a:rPr>
              <a:t>CERTIFICATIONS</a:t>
            </a:r>
            <a:endParaRPr lang="da-DK" sz="800" dirty="0">
              <a:solidFill>
                <a:prstClr val="white"/>
              </a:solidFill>
              <a:latin typeface="Arial"/>
            </a:endParaRPr>
          </a:p>
        </p:txBody>
      </p:sp>
      <p:sp>
        <p:nvSpPr>
          <p:cNvPr id="15" name="AutoShape 13">
            <a:hlinkClick r:id="" action="ppaction://noaction" highlightClick="1"/>
          </p:cNvPr>
          <p:cNvSpPr>
            <a:spLocks noChangeArrowheads="1"/>
          </p:cNvSpPr>
          <p:nvPr userDrawn="1"/>
        </p:nvSpPr>
        <p:spPr bwMode="auto">
          <a:xfrm>
            <a:off x="8002588" y="980282"/>
            <a:ext cx="1141412" cy="144462"/>
          </a:xfrm>
          <a:prstGeom prst="actionButtonBlank">
            <a:avLst/>
          </a:prstGeom>
          <a:solidFill>
            <a:schemeClr val="tx2"/>
          </a:solidFill>
          <a:ln>
            <a:noFill/>
          </a:ln>
          <a:extLst/>
        </p:spPr>
        <p:txBody>
          <a:bodyPr wrap="none" anchor="ctr"/>
          <a:lstStyle/>
          <a:p>
            <a:pPr algn="ctr"/>
            <a:endParaRPr lang="da-DK" sz="800">
              <a:solidFill>
                <a:prstClr val="white"/>
              </a:solidFill>
              <a:latin typeface="Arial"/>
            </a:endParaRPr>
          </a:p>
        </p:txBody>
      </p:sp>
    </p:spTree>
    <p:extLst>
      <p:ext uri="{BB962C8B-B14F-4D97-AF65-F5344CB8AC3E}">
        <p14:creationId xmlns:p14="http://schemas.microsoft.com/office/powerpoint/2010/main" val="11771934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 DHI</a:t>
            </a:r>
            <a:endParaRPr lang="en-GB">
              <a:solidFill>
                <a:prstClr val="white"/>
              </a:solidFill>
            </a:endParaRPr>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solidFill>
                  <a:prstClr val="white"/>
                </a:solidFill>
              </a:rPr>
              <a:t>#</a:t>
            </a:r>
            <a:fld id="{EC98167B-91FF-498B-85F5-63F1D9402506}" type="slidenum">
              <a:rPr lang="en-GB" smtClean="0">
                <a:solidFill>
                  <a:prstClr val="white"/>
                </a:solidFill>
              </a:rPr>
              <a:pPr/>
              <a:t>‹#›</a:t>
            </a:fld>
            <a:r>
              <a:rPr lang="en-GB" smtClean="0">
                <a:solidFill>
                  <a:prstClr val="white"/>
                </a:solidFill>
              </a:rPr>
              <a:t>  </a:t>
            </a:r>
            <a:endParaRPr lang="en-GB">
              <a:solidFill>
                <a:prstClr val="white"/>
              </a:solidFill>
            </a:endParaRPr>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
        <p:nvSpPr>
          <p:cNvPr id="8" name="AutoShape 6">
            <a:hlinkClick r:id="" action="ppaction://hlinkshowjump?jump=firstslide" highlightClick="1"/>
          </p:cNvPr>
          <p:cNvSpPr>
            <a:spLocks noChangeArrowheads="1"/>
          </p:cNvSpPr>
          <p:nvPr userDrawn="1"/>
        </p:nvSpPr>
        <p:spPr bwMode="auto">
          <a:xfrm>
            <a:off x="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HOME</a:t>
            </a:r>
          </a:p>
        </p:txBody>
      </p:sp>
      <p:sp>
        <p:nvSpPr>
          <p:cNvPr id="9" name="AutoShape 7">
            <a:hlinkClick r:id="rId17" action="ppaction://hlinksldjump" highlightClick="1"/>
          </p:cNvPr>
          <p:cNvSpPr>
            <a:spLocks noChangeArrowheads="1"/>
          </p:cNvSpPr>
          <p:nvPr userDrawn="1"/>
        </p:nvSpPr>
        <p:spPr bwMode="auto">
          <a:xfrm>
            <a:off x="1143000" y="980282"/>
            <a:ext cx="1141413" cy="144462"/>
          </a:xfrm>
          <a:prstGeom prst="actionButtonBlank">
            <a:avLst/>
          </a:prstGeom>
          <a:solidFill>
            <a:schemeClr val="tx2"/>
          </a:solidFill>
          <a:ln>
            <a:noFill/>
          </a:ln>
          <a:extLst/>
        </p:spPr>
        <p:txBody>
          <a:bodyPr wrap="none" anchor="ctr"/>
          <a:lstStyle/>
          <a:p>
            <a:pPr algn="ctr"/>
            <a:r>
              <a:rPr lang="en-GB" sz="800" dirty="0" smtClean="0">
                <a:solidFill>
                  <a:prstClr val="white"/>
                </a:solidFill>
                <a:latin typeface="Arial"/>
              </a:rPr>
              <a:t>ABOUT DHI</a:t>
            </a:r>
            <a:endParaRPr lang="en-GB" sz="800" dirty="0">
              <a:solidFill>
                <a:prstClr val="white"/>
              </a:solidFill>
              <a:latin typeface="Arial"/>
            </a:endParaRPr>
          </a:p>
        </p:txBody>
      </p:sp>
      <p:sp>
        <p:nvSpPr>
          <p:cNvPr id="10" name="AutoShape 8">
            <a:hlinkClick r:id="rId18" action="ppaction://hlinksldjump" highlightClick="1"/>
          </p:cNvPr>
          <p:cNvSpPr>
            <a:spLocks noChangeArrowheads="1"/>
          </p:cNvSpPr>
          <p:nvPr userDrawn="1"/>
        </p:nvSpPr>
        <p:spPr bwMode="auto">
          <a:xfrm>
            <a:off x="342900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FINANCES</a:t>
            </a:r>
          </a:p>
        </p:txBody>
      </p:sp>
      <p:sp>
        <p:nvSpPr>
          <p:cNvPr id="11" name="AutoShape 9">
            <a:hlinkClick r:id="rId17" action="ppaction://hlinksldjump" highlightClick="1"/>
          </p:cNvPr>
          <p:cNvSpPr>
            <a:spLocks noChangeArrowheads="1"/>
          </p:cNvSpPr>
          <p:nvPr userDrawn="1"/>
        </p:nvSpPr>
        <p:spPr bwMode="auto">
          <a:xfrm>
            <a:off x="4572000" y="980282"/>
            <a:ext cx="1141413" cy="144462"/>
          </a:xfrm>
          <a:prstGeom prst="actionButtonBlank">
            <a:avLst/>
          </a:prstGeom>
          <a:solidFill>
            <a:schemeClr val="tx2"/>
          </a:solidFill>
          <a:ln>
            <a:noFill/>
          </a:ln>
          <a:extLst/>
        </p:spPr>
        <p:txBody>
          <a:bodyPr wrap="none" anchor="ctr"/>
          <a:lstStyle/>
          <a:p>
            <a:pPr algn="ctr"/>
            <a:r>
              <a:rPr lang="en-GB" sz="800">
                <a:solidFill>
                  <a:prstClr val="white"/>
                </a:solidFill>
                <a:latin typeface="Arial"/>
              </a:rPr>
              <a:t>SERVICES</a:t>
            </a:r>
          </a:p>
        </p:txBody>
      </p:sp>
      <p:sp>
        <p:nvSpPr>
          <p:cNvPr id="12" name="AutoShape 10">
            <a:hlinkClick r:id="rId19" action="ppaction://hlinksldjump" highlightClick="1"/>
          </p:cNvPr>
          <p:cNvSpPr>
            <a:spLocks noChangeArrowheads="1"/>
          </p:cNvSpPr>
          <p:nvPr userDrawn="1"/>
        </p:nvSpPr>
        <p:spPr bwMode="auto">
          <a:xfrm>
            <a:off x="5715000" y="980282"/>
            <a:ext cx="1141413" cy="144462"/>
          </a:xfrm>
          <a:prstGeom prst="actionButtonBlank">
            <a:avLst/>
          </a:prstGeom>
          <a:solidFill>
            <a:schemeClr val="tx2"/>
          </a:solidFill>
          <a:ln>
            <a:noFill/>
          </a:ln>
          <a:extLst/>
        </p:spPr>
        <p:txBody>
          <a:bodyPr wrap="none" anchor="ctr"/>
          <a:lstStyle/>
          <a:p>
            <a:pPr algn="ctr"/>
            <a:r>
              <a:rPr lang="en-GB" sz="800" dirty="0">
                <a:solidFill>
                  <a:prstClr val="white"/>
                </a:solidFill>
                <a:latin typeface="Arial"/>
              </a:rPr>
              <a:t>R&amp;D</a:t>
            </a:r>
          </a:p>
        </p:txBody>
      </p:sp>
      <p:sp>
        <p:nvSpPr>
          <p:cNvPr id="13" name="AutoShape 11">
            <a:hlinkClick r:id="rId20" action="ppaction://hlinksldjump" highlightClick="1"/>
          </p:cNvPr>
          <p:cNvSpPr>
            <a:spLocks noChangeArrowheads="1"/>
          </p:cNvSpPr>
          <p:nvPr userDrawn="1"/>
        </p:nvSpPr>
        <p:spPr bwMode="auto">
          <a:xfrm>
            <a:off x="2286000" y="980282"/>
            <a:ext cx="1141413" cy="144462"/>
          </a:xfrm>
          <a:prstGeom prst="actionButtonBlank">
            <a:avLst/>
          </a:prstGeom>
          <a:solidFill>
            <a:schemeClr val="tx2"/>
          </a:solidFill>
          <a:ln>
            <a:noFill/>
          </a:ln>
          <a:extLst/>
        </p:spPr>
        <p:txBody>
          <a:bodyPr wrap="none" anchor="ctr"/>
          <a:lstStyle/>
          <a:p>
            <a:pPr algn="ctr"/>
            <a:r>
              <a:rPr lang="en-GB" sz="800" dirty="0">
                <a:solidFill>
                  <a:prstClr val="white"/>
                </a:solidFill>
                <a:latin typeface="Arial"/>
              </a:rPr>
              <a:t>ORGANISATION</a:t>
            </a:r>
          </a:p>
        </p:txBody>
      </p:sp>
      <p:sp>
        <p:nvSpPr>
          <p:cNvPr id="14" name="AutoShape 12">
            <a:hlinkClick r:id="" action="ppaction://noaction" highlightClick="1"/>
          </p:cNvPr>
          <p:cNvSpPr>
            <a:spLocks noChangeArrowheads="1"/>
          </p:cNvSpPr>
          <p:nvPr userDrawn="1"/>
        </p:nvSpPr>
        <p:spPr bwMode="auto">
          <a:xfrm>
            <a:off x="6858000" y="980282"/>
            <a:ext cx="1141413" cy="144462"/>
          </a:xfrm>
          <a:prstGeom prst="actionButtonBlank">
            <a:avLst/>
          </a:prstGeom>
          <a:solidFill>
            <a:schemeClr val="tx2"/>
          </a:solidFill>
          <a:ln>
            <a:noFill/>
          </a:ln>
          <a:extLst/>
        </p:spPr>
        <p:txBody>
          <a:bodyPr wrap="none" anchor="ctr"/>
          <a:lstStyle/>
          <a:p>
            <a:pPr algn="ctr"/>
            <a:r>
              <a:rPr lang="da-DK" sz="800" dirty="0" smtClean="0">
                <a:solidFill>
                  <a:prstClr val="white"/>
                </a:solidFill>
                <a:latin typeface="Arial"/>
              </a:rPr>
              <a:t>CERTIFICATIONS</a:t>
            </a:r>
            <a:endParaRPr lang="da-DK" sz="800" dirty="0">
              <a:solidFill>
                <a:prstClr val="white"/>
              </a:solidFill>
              <a:latin typeface="Arial"/>
            </a:endParaRPr>
          </a:p>
        </p:txBody>
      </p:sp>
      <p:sp>
        <p:nvSpPr>
          <p:cNvPr id="15" name="AutoShape 13">
            <a:hlinkClick r:id="" action="ppaction://noaction" highlightClick="1"/>
          </p:cNvPr>
          <p:cNvSpPr>
            <a:spLocks noChangeArrowheads="1"/>
          </p:cNvSpPr>
          <p:nvPr userDrawn="1"/>
        </p:nvSpPr>
        <p:spPr bwMode="auto">
          <a:xfrm>
            <a:off x="8002588" y="980282"/>
            <a:ext cx="1141412" cy="144462"/>
          </a:xfrm>
          <a:prstGeom prst="actionButtonBlank">
            <a:avLst/>
          </a:prstGeom>
          <a:solidFill>
            <a:schemeClr val="tx2"/>
          </a:solidFill>
          <a:ln>
            <a:noFill/>
          </a:ln>
          <a:extLst/>
        </p:spPr>
        <p:txBody>
          <a:bodyPr wrap="none" anchor="ctr"/>
          <a:lstStyle/>
          <a:p>
            <a:pPr algn="ctr"/>
            <a:endParaRPr lang="da-DK" sz="800">
              <a:solidFill>
                <a:prstClr val="white"/>
              </a:solidFill>
              <a:latin typeface="Arial"/>
            </a:endParaRPr>
          </a:p>
        </p:txBody>
      </p:sp>
    </p:spTree>
    <p:extLst>
      <p:ext uri="{BB962C8B-B14F-4D97-AF65-F5344CB8AC3E}">
        <p14:creationId xmlns:p14="http://schemas.microsoft.com/office/powerpoint/2010/main" val="40893704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DHI</a:t>
            </a:r>
            <a:br>
              <a:rPr lang="en-US" sz="4000" dirty="0" smtClean="0"/>
            </a:br>
            <a:r>
              <a:rPr lang="en-US" dirty="0" smtClean="0"/>
              <a:t>The </a:t>
            </a:r>
            <a:r>
              <a:rPr lang="en-US" dirty="0"/>
              <a:t>expert in WATER ENVIRONMENTS</a:t>
            </a:r>
            <a:endParaRPr lang="en-IN" dirty="0"/>
          </a:p>
        </p:txBody>
      </p:sp>
      <p:sp>
        <p:nvSpPr>
          <p:cNvPr id="3" name="Subtitle 2"/>
          <p:cNvSpPr>
            <a:spLocks noGrp="1"/>
          </p:cNvSpPr>
          <p:nvPr>
            <p:ph type="subTitle" idx="1"/>
          </p:nvPr>
        </p:nvSpPr>
        <p:spPr/>
        <p:txBody>
          <a:bodyPr>
            <a:normAutofit/>
          </a:bodyPr>
          <a:lstStyle/>
          <a:p>
            <a:endParaRPr lang="en-US" sz="2000" dirty="0" smtClean="0"/>
          </a:p>
          <a:p>
            <a:r>
              <a:rPr lang="en-US" sz="2000" dirty="0" smtClean="0"/>
              <a:t>Sajid Alam-Manager MIKE Powered by DHI</a:t>
            </a:r>
            <a:endParaRPr lang="en-IN" sz="2000" dirty="0"/>
          </a:p>
        </p:txBody>
      </p:sp>
    </p:spTree>
    <p:extLst>
      <p:ext uri="{BB962C8B-B14F-4D97-AF65-F5344CB8AC3E}">
        <p14:creationId xmlns:p14="http://schemas.microsoft.com/office/powerpoint/2010/main" val="3709097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defTabSz="762000" eaLnBrk="0" hangingPunct="0">
              <a:spcBef>
                <a:spcPct val="50000"/>
              </a:spcBef>
              <a:buNone/>
            </a:pPr>
            <a:endParaRPr lang="en-GB" dirty="0" smtClean="0">
              <a:solidFill>
                <a:srgbClr val="FFFFFF"/>
              </a:solidFill>
            </a:endParaRPr>
          </a:p>
          <a:p>
            <a:pPr marL="0" indent="0" defTabSz="762000" eaLnBrk="0" hangingPunct="0">
              <a:spcBef>
                <a:spcPct val="50000"/>
              </a:spcBef>
              <a:buNone/>
            </a:pPr>
            <a:r>
              <a:rPr lang="en-GB" dirty="0" smtClean="0">
                <a:solidFill>
                  <a:srgbClr val="FFFFFF"/>
                </a:solidFill>
              </a:rPr>
              <a:t>Flexibility </a:t>
            </a:r>
            <a:r>
              <a:rPr lang="en-GB" dirty="0">
                <a:solidFill>
                  <a:srgbClr val="FFFFFF"/>
                </a:solidFill>
              </a:rPr>
              <a:t>and openness</a:t>
            </a:r>
          </a:p>
          <a:p>
            <a:pPr defTabSz="762000" eaLnBrk="0" hangingPunct="0">
              <a:spcBef>
                <a:spcPts val="600"/>
              </a:spcBef>
              <a:buClr>
                <a:schemeClr val="bg1"/>
              </a:buClr>
            </a:pPr>
            <a:r>
              <a:rPr lang="en-GB" sz="1800" dirty="0">
                <a:solidFill>
                  <a:srgbClr val="FFFFFF"/>
                </a:solidFill>
              </a:rPr>
              <a:t>Model integration (also to 3</a:t>
            </a:r>
            <a:r>
              <a:rPr lang="en-GB" sz="1800" baseline="30000" dirty="0">
                <a:solidFill>
                  <a:srgbClr val="FFFFFF"/>
                </a:solidFill>
              </a:rPr>
              <a:t>rd</a:t>
            </a:r>
            <a:r>
              <a:rPr lang="en-GB" sz="1800" dirty="0">
                <a:solidFill>
                  <a:srgbClr val="FFFFFF"/>
                </a:solidFill>
              </a:rPr>
              <a:t> party codes!)</a:t>
            </a:r>
          </a:p>
          <a:p>
            <a:pPr defTabSz="762000" eaLnBrk="0" hangingPunct="0">
              <a:spcBef>
                <a:spcPts val="600"/>
              </a:spcBef>
              <a:buClr>
                <a:schemeClr val="bg1"/>
              </a:buClr>
            </a:pPr>
            <a:r>
              <a:rPr lang="en-GB" sz="1800" dirty="0">
                <a:solidFill>
                  <a:srgbClr val="FFFFFF"/>
                </a:solidFill>
              </a:rPr>
              <a:t>Open ended code architecture</a:t>
            </a:r>
          </a:p>
          <a:p>
            <a:pPr defTabSz="762000" eaLnBrk="0" hangingPunct="0">
              <a:spcBef>
                <a:spcPts val="600"/>
              </a:spcBef>
              <a:buClr>
                <a:schemeClr val="bg1"/>
              </a:buClr>
            </a:pPr>
            <a:r>
              <a:rPr lang="en-GB" sz="1800" dirty="0">
                <a:solidFill>
                  <a:srgbClr val="FFFFFF"/>
                </a:solidFill>
              </a:rPr>
              <a:t>GIS (Arc 10.x) and databases</a:t>
            </a:r>
          </a:p>
          <a:p>
            <a:pPr defTabSz="762000" eaLnBrk="0" hangingPunct="0">
              <a:spcBef>
                <a:spcPts val="600"/>
              </a:spcBef>
              <a:buClr>
                <a:schemeClr val="bg1"/>
              </a:buClr>
            </a:pPr>
            <a:r>
              <a:rPr lang="en-GB" sz="1800" dirty="0">
                <a:solidFill>
                  <a:srgbClr val="FFFFFF"/>
                </a:solidFill>
              </a:rPr>
              <a:t>Web solutions</a:t>
            </a:r>
          </a:p>
          <a:p>
            <a:pPr defTabSz="762000" eaLnBrk="0" hangingPunct="0">
              <a:spcBef>
                <a:spcPts val="600"/>
              </a:spcBef>
              <a:buClr>
                <a:schemeClr val="bg1"/>
              </a:buClr>
            </a:pPr>
            <a:r>
              <a:rPr lang="en-GB" sz="1800" dirty="0">
                <a:solidFill>
                  <a:srgbClr val="FFFFFF"/>
                </a:solidFill>
              </a:rPr>
              <a:t>Real-time </a:t>
            </a:r>
          </a:p>
          <a:p>
            <a:pPr defTabSz="762000" eaLnBrk="0" hangingPunct="0">
              <a:spcBef>
                <a:spcPts val="600"/>
              </a:spcBef>
              <a:buClr>
                <a:schemeClr val="bg1"/>
              </a:buClr>
            </a:pPr>
            <a:r>
              <a:rPr lang="en-GB" sz="1800" dirty="0">
                <a:solidFill>
                  <a:srgbClr val="FFFFFF"/>
                </a:solidFill>
              </a:rPr>
              <a:t>Uncertainty and optimisation</a:t>
            </a:r>
          </a:p>
          <a:p>
            <a:pPr defTabSz="762000" eaLnBrk="0" hangingPunct="0">
              <a:spcBef>
                <a:spcPts val="600"/>
              </a:spcBef>
              <a:buClr>
                <a:schemeClr val="bg1"/>
              </a:buClr>
            </a:pPr>
            <a:r>
              <a:rPr lang="en-GB" sz="1800" dirty="0">
                <a:solidFill>
                  <a:srgbClr val="FFFFFF"/>
                </a:solidFill>
              </a:rPr>
              <a:t>Multiple solvers (Unstructured 1D, 2D, 3D)</a:t>
            </a:r>
          </a:p>
          <a:p>
            <a:pPr marL="0" indent="0" defTabSz="762000" eaLnBrk="0" hangingPunct="0">
              <a:spcBef>
                <a:spcPts val="600"/>
              </a:spcBef>
              <a:buClr>
                <a:schemeClr val="bg1"/>
              </a:buClr>
              <a:buNone/>
            </a:pPr>
            <a:endParaRPr lang="en-GB" sz="2400" b="1" dirty="0" smtClean="0">
              <a:solidFill>
                <a:srgbClr val="FFFFFF"/>
              </a:solidFill>
            </a:endParaRPr>
          </a:p>
          <a:p>
            <a:pPr marL="0" indent="0" defTabSz="762000" eaLnBrk="0" hangingPunct="0">
              <a:spcBef>
                <a:spcPts val="600"/>
              </a:spcBef>
              <a:buClr>
                <a:schemeClr val="bg1"/>
              </a:buClr>
              <a:buNone/>
            </a:pPr>
            <a:r>
              <a:rPr lang="en-GB" b="1" dirty="0" smtClean="0">
                <a:solidFill>
                  <a:srgbClr val="FFFFFF"/>
                </a:solidFill>
              </a:rPr>
              <a:t>…Providing front end technology</a:t>
            </a:r>
            <a:endParaRPr lang="en-GB" b="1" dirty="0">
              <a:solidFill>
                <a:srgbClr val="FFFFFF"/>
              </a:solidFill>
            </a:endParaRPr>
          </a:p>
          <a:p>
            <a:endParaRPr lang="da-DK"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894334"/>
            <a:ext cx="1587500" cy="19050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5" name="Object 3"/>
          <p:cNvGraphicFramePr>
            <a:graphicFrameLocks noChangeAspect="1"/>
          </p:cNvGraphicFramePr>
          <p:nvPr>
            <p:extLst>
              <p:ext uri="{D42A27DB-BD31-4B8C-83A1-F6EECF244321}">
                <p14:modId xmlns:p14="http://schemas.microsoft.com/office/powerpoint/2010/main" val="1181056258"/>
              </p:ext>
            </p:extLst>
          </p:nvPr>
        </p:nvGraphicFramePr>
        <p:xfrm>
          <a:off x="6300192" y="3187962"/>
          <a:ext cx="1651000" cy="1930400"/>
        </p:xfrm>
        <a:graphic>
          <a:graphicData uri="http://schemas.openxmlformats.org/presentationml/2006/ole">
            <mc:AlternateContent xmlns:mc="http://schemas.openxmlformats.org/markup-compatibility/2006">
              <mc:Choice xmlns:v="urn:schemas-microsoft-com:vml" Requires="v">
                <p:oleObj spid="_x0000_s3175" name="Clip" r:id="rId5" imgW="3610479" imgH="5714286" progId="MS_ClipArt_Gallery.5">
                  <p:embed/>
                </p:oleObj>
              </mc:Choice>
              <mc:Fallback>
                <p:oleObj name="Clip" r:id="rId5" imgW="3610479" imgH="5714286" progId="MS_ClipArt_Gallery.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3187962"/>
                        <a:ext cx="16510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24"/>
          <p:cNvSpPr>
            <a:spLocks noGrp="1" noChangeArrowheads="1"/>
          </p:cNvSpPr>
          <p:nvPr>
            <p:ph type="title"/>
          </p:nvPr>
        </p:nvSpPr>
        <p:spPr/>
        <p:txBody>
          <a:bodyPr/>
          <a:lstStyle/>
          <a:p>
            <a:pPr eaLnBrk="1" hangingPunct="1"/>
            <a:r>
              <a:rPr lang="en-GB" dirty="0" smtClean="0">
                <a:solidFill>
                  <a:srgbClr val="FFFFFF"/>
                </a:solidFill>
              </a:rPr>
              <a:t>Water resources software products</a:t>
            </a:r>
          </a:p>
        </p:txBody>
      </p:sp>
      <p:sp>
        <p:nvSpPr>
          <p:cNvPr id="2" name="Footer Placeholder 1"/>
          <p:cNvSpPr>
            <a:spLocks noGrp="1"/>
          </p:cNvSpPr>
          <p:nvPr>
            <p:ph type="ftr" sz="quarter" idx="11"/>
          </p:nvPr>
        </p:nvSpPr>
        <p:spPr/>
        <p:txBody>
          <a:bodyPr/>
          <a:lstStyle/>
          <a:p>
            <a:r>
              <a:rPr lang="en-GB" smtClean="0"/>
              <a:t>© DHI</a:t>
            </a:r>
            <a:endParaRPr lang="en-GB"/>
          </a:p>
        </p:txBody>
      </p:sp>
      <p:graphicFrame>
        <p:nvGraphicFramePr>
          <p:cNvPr id="3076" name="Object 4"/>
          <p:cNvGraphicFramePr>
            <a:graphicFrameLocks noChangeAspect="1"/>
          </p:cNvGraphicFramePr>
          <p:nvPr>
            <p:extLst>
              <p:ext uri="{D42A27DB-BD31-4B8C-83A1-F6EECF244321}">
                <p14:modId xmlns:p14="http://schemas.microsoft.com/office/powerpoint/2010/main" val="1642543261"/>
              </p:ext>
            </p:extLst>
          </p:nvPr>
        </p:nvGraphicFramePr>
        <p:xfrm>
          <a:off x="6732240" y="4725144"/>
          <a:ext cx="2134465" cy="1401330"/>
        </p:xfrm>
        <a:graphic>
          <a:graphicData uri="http://schemas.openxmlformats.org/presentationml/2006/ole">
            <mc:AlternateContent xmlns:mc="http://schemas.openxmlformats.org/markup-compatibility/2006">
              <mc:Choice xmlns:v="urn:schemas-microsoft-com:vml" Requires="v">
                <p:oleObj spid="_x0000_s3176" name="Clip" r:id="rId7" imgW="5714286" imgH="3753374" progId="MS_ClipArt_Gallery.5">
                  <p:embed/>
                </p:oleObj>
              </mc:Choice>
              <mc:Fallback>
                <p:oleObj name="Clip" r:id="rId7" imgW="5714286" imgH="3753374" progId="MS_ClipArt_Gallery.5">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725144"/>
                        <a:ext cx="2134465" cy="1401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342900" indent="-342900">
              <a:spcBef>
                <a:spcPts val="600"/>
              </a:spcBef>
              <a:buClr>
                <a:schemeClr val="bg1"/>
              </a:buClr>
            </a:pPr>
            <a:endParaRPr lang="en-GB" dirty="0" smtClean="0">
              <a:solidFill>
                <a:srgbClr val="FFFFFF"/>
              </a:solidFill>
            </a:endParaRPr>
          </a:p>
          <a:p>
            <a:pPr marL="342900" indent="-342900">
              <a:spcBef>
                <a:spcPts val="600"/>
              </a:spcBef>
              <a:buClr>
                <a:schemeClr val="bg1"/>
              </a:buClr>
            </a:pPr>
            <a:r>
              <a:rPr lang="en-GB" dirty="0" smtClean="0">
                <a:solidFill>
                  <a:srgbClr val="FFFFFF"/>
                </a:solidFill>
              </a:rPr>
              <a:t>Get </a:t>
            </a:r>
            <a:r>
              <a:rPr lang="en-GB" dirty="0">
                <a:solidFill>
                  <a:srgbClr val="FFFFFF"/>
                </a:solidFill>
              </a:rPr>
              <a:t>going, helpful user interfaces;</a:t>
            </a:r>
          </a:p>
          <a:p>
            <a:pPr marL="342900" indent="-342900">
              <a:spcBef>
                <a:spcPts val="600"/>
              </a:spcBef>
              <a:buClr>
                <a:schemeClr val="bg1"/>
              </a:buClr>
            </a:pPr>
            <a:r>
              <a:rPr lang="en-GB" dirty="0">
                <a:solidFill>
                  <a:srgbClr val="FFFFFF"/>
                </a:solidFill>
              </a:rPr>
              <a:t>Communicating results;</a:t>
            </a:r>
          </a:p>
          <a:p>
            <a:pPr marL="342900" indent="-342900">
              <a:spcBef>
                <a:spcPts val="600"/>
              </a:spcBef>
              <a:buClr>
                <a:schemeClr val="bg1"/>
              </a:buClr>
            </a:pPr>
            <a:r>
              <a:rPr lang="en-GB" dirty="0">
                <a:solidFill>
                  <a:srgbClr val="FFFFFF"/>
                </a:solidFill>
              </a:rPr>
              <a:t>Easy access to support - “join the club”;</a:t>
            </a:r>
          </a:p>
          <a:p>
            <a:pPr marL="342900" indent="-342900">
              <a:spcBef>
                <a:spcPts val="600"/>
              </a:spcBef>
              <a:buClr>
                <a:schemeClr val="bg1"/>
              </a:buClr>
            </a:pPr>
            <a:r>
              <a:rPr lang="en-GB" dirty="0">
                <a:solidFill>
                  <a:srgbClr val="FFFFFF"/>
                </a:solidFill>
              </a:rPr>
              <a:t>“Living” software and responsive to needs;</a:t>
            </a:r>
          </a:p>
          <a:p>
            <a:pPr marL="342900" indent="-342900">
              <a:spcBef>
                <a:spcPts val="600"/>
              </a:spcBef>
              <a:buClr>
                <a:schemeClr val="bg1"/>
              </a:buClr>
            </a:pPr>
            <a:r>
              <a:rPr lang="en-GB" dirty="0">
                <a:solidFill>
                  <a:srgbClr val="FFFFFF"/>
                </a:solidFill>
              </a:rPr>
              <a:t>Help to choose the right software;</a:t>
            </a:r>
          </a:p>
          <a:p>
            <a:pPr marL="342900" indent="-342900">
              <a:spcBef>
                <a:spcPts val="600"/>
              </a:spcBef>
              <a:buClr>
                <a:schemeClr val="bg1"/>
              </a:buClr>
            </a:pPr>
            <a:r>
              <a:rPr lang="en-GB" dirty="0">
                <a:solidFill>
                  <a:srgbClr val="FFFFFF"/>
                </a:solidFill>
              </a:rPr>
              <a:t>Combining models in </a:t>
            </a:r>
            <a:r>
              <a:rPr lang="en-GB" dirty="0" smtClean="0">
                <a:solidFill>
                  <a:srgbClr val="FFFFFF"/>
                </a:solidFill>
              </a:rPr>
              <a:t>DSSs</a:t>
            </a:r>
          </a:p>
          <a:p>
            <a:pPr marL="342900" indent="-342900">
              <a:spcBef>
                <a:spcPts val="600"/>
              </a:spcBef>
              <a:buClr>
                <a:schemeClr val="bg1"/>
              </a:buClr>
            </a:pPr>
            <a:endParaRPr lang="en-GB" sz="2400" dirty="0">
              <a:solidFill>
                <a:srgbClr val="FFFFFF"/>
              </a:solidFill>
            </a:endParaRPr>
          </a:p>
          <a:p>
            <a:pPr marL="0" indent="0">
              <a:spcBef>
                <a:spcPts val="600"/>
              </a:spcBef>
              <a:buClr>
                <a:schemeClr val="bg1"/>
              </a:buClr>
              <a:buNone/>
            </a:pPr>
            <a:r>
              <a:rPr lang="en-GB" b="1" dirty="0">
                <a:solidFill>
                  <a:srgbClr val="FFFFFF"/>
                </a:solidFill>
              </a:rPr>
              <a:t>...We guard your investment and secure the future </a:t>
            </a:r>
            <a:r>
              <a:rPr lang="en-GB" b="1" dirty="0" smtClean="0">
                <a:solidFill>
                  <a:srgbClr val="FFFFFF"/>
                </a:solidFill>
              </a:rPr>
              <a:t/>
            </a:r>
            <a:br>
              <a:rPr lang="en-GB" b="1" dirty="0" smtClean="0">
                <a:solidFill>
                  <a:srgbClr val="FFFFFF"/>
                </a:solidFill>
              </a:rPr>
            </a:br>
            <a:r>
              <a:rPr lang="en-GB" b="1" dirty="0" smtClean="0">
                <a:solidFill>
                  <a:srgbClr val="FFFFFF"/>
                </a:solidFill>
              </a:rPr>
              <a:t>of </a:t>
            </a:r>
            <a:r>
              <a:rPr lang="en-GB" b="1" dirty="0">
                <a:solidFill>
                  <a:srgbClr val="FFFFFF"/>
                </a:solidFill>
              </a:rPr>
              <a:t>your modelling resources</a:t>
            </a:r>
          </a:p>
          <a:p>
            <a:pPr marL="342900" indent="-342900">
              <a:spcBef>
                <a:spcPts val="600"/>
              </a:spcBef>
              <a:buClr>
                <a:schemeClr val="bg1"/>
              </a:buClr>
            </a:pPr>
            <a:endParaRPr lang="en-GB" sz="2400" dirty="0">
              <a:solidFill>
                <a:srgbClr val="FFFFFF"/>
              </a:solidFill>
            </a:endParaRPr>
          </a:p>
          <a:p>
            <a:endParaRPr lang="da-DK" dirty="0"/>
          </a:p>
        </p:txBody>
      </p:sp>
      <p:sp>
        <p:nvSpPr>
          <p:cNvPr id="4098" name="Rectangle 2"/>
          <p:cNvSpPr>
            <a:spLocks noChangeArrowheads="1"/>
          </p:cNvSpPr>
          <p:nvPr/>
        </p:nvSpPr>
        <p:spPr bwMode="auto">
          <a:xfrm>
            <a:off x="2971800" y="2133600"/>
            <a:ext cx="60198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buClr>
                <a:srgbClr val="FFFF00"/>
              </a:buClr>
              <a:buFont typeface="Webdings" pitchFamily="18" charset="2"/>
              <a:buChar char="4"/>
            </a:pPr>
            <a:endParaRPr lang="en-GB" sz="2400">
              <a:solidFill>
                <a:srgbClr val="FF9900"/>
              </a:solidFill>
              <a:latin typeface="Microsoft Sans Serif" pitchFamily="34" charset="0"/>
            </a:endParaRPr>
          </a:p>
        </p:txBody>
      </p:sp>
      <p:pic>
        <p:nvPicPr>
          <p:cNvPr id="4099" name="Picture 3" descr="Whole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707" y="4879058"/>
            <a:ext cx="2181920" cy="1537004"/>
          </a:xfrm>
          <a:prstGeom prst="rect">
            <a:avLst/>
          </a:prstGeom>
          <a:ln>
            <a:noFill/>
          </a:ln>
          <a:effec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543" y="2855591"/>
            <a:ext cx="2196084" cy="191052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149525"/>
            <a:ext cx="2222402" cy="160927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6628708" y="6055667"/>
            <a:ext cx="2181920" cy="638473"/>
          </a:xfrm>
          <a:prstGeom prst="roundRect">
            <a:avLst/>
          </a:prstGeom>
          <a:solidFill>
            <a:srgbClr val="0098DB">
              <a:alpha val="69804"/>
            </a:srgbClr>
          </a:solidFill>
          <a:ln w="9525">
            <a:noFill/>
            <a:miter lim="800000"/>
            <a:headEnd/>
            <a:tailEnd/>
          </a:ln>
          <a:effectLs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050" b="1" dirty="0" smtClean="0">
                <a:solidFill>
                  <a:srgbClr val="FFFFFF"/>
                </a:solidFill>
                <a:latin typeface="Arial"/>
              </a:rPr>
              <a:t>Rapid automatic catchment delineation from Digital Elevation Model (DEM)</a:t>
            </a:r>
            <a:endParaRPr lang="en-GB" sz="2000" dirty="0">
              <a:solidFill>
                <a:srgbClr val="FFFFFF"/>
              </a:solidFill>
              <a:latin typeface="Arial"/>
            </a:endParaRPr>
          </a:p>
        </p:txBody>
      </p:sp>
      <p:sp>
        <p:nvSpPr>
          <p:cNvPr id="4105" name="Rectangle 27"/>
          <p:cNvSpPr>
            <a:spLocks noGrp="1" noChangeArrowheads="1"/>
          </p:cNvSpPr>
          <p:nvPr>
            <p:ph type="title"/>
          </p:nvPr>
        </p:nvSpPr>
        <p:spPr/>
        <p:txBody>
          <a:bodyPr/>
          <a:lstStyle/>
          <a:p>
            <a:pPr eaLnBrk="1" hangingPunct="1"/>
            <a:r>
              <a:rPr lang="en-GB" dirty="0" smtClean="0">
                <a:solidFill>
                  <a:srgbClr val="FFFFFF"/>
                </a:solidFill>
              </a:rPr>
              <a:t>Modelling in practice</a:t>
            </a:r>
          </a:p>
        </p:txBody>
      </p:sp>
      <p:sp>
        <p:nvSpPr>
          <p:cNvPr id="2" name="Footer Placeholder 1"/>
          <p:cNvSpPr>
            <a:spLocks noGrp="1"/>
          </p:cNvSpPr>
          <p:nvPr>
            <p:ph type="ftr" sz="quarter" idx="11"/>
          </p:nvPr>
        </p:nvSpPr>
        <p:spPr/>
        <p:txBody>
          <a:bodyPr/>
          <a:lstStyle/>
          <a:p>
            <a:r>
              <a:rPr lang="en-GB" smtClean="0"/>
              <a:t>© DHI</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ms&amp;reservoirs"/>
          <p:cNvPicPr>
            <a:picLocks noChangeAspect="1" noChangeArrowheads="1"/>
          </p:cNvPicPr>
          <p:nvPr/>
        </p:nvPicPr>
        <p:blipFill rotWithShape="1">
          <a:blip r:embed="rId3">
            <a:extLst>
              <a:ext uri="{28A0092B-C50C-407E-A947-70E740481C1C}">
                <a14:useLocalDpi xmlns:a14="http://schemas.microsoft.com/office/drawing/2010/main" val="0"/>
              </a:ext>
            </a:extLst>
          </a:blip>
          <a:srcRect l="11227"/>
          <a:stretch/>
        </p:blipFill>
        <p:spPr bwMode="auto">
          <a:xfrm>
            <a:off x="0" y="1151725"/>
            <a:ext cx="9180512" cy="1341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9"/>
          <p:cNvSpPr>
            <a:spLocks noGrp="1" noChangeArrowheads="1"/>
          </p:cNvSpPr>
          <p:nvPr>
            <p:ph type="title"/>
          </p:nvPr>
        </p:nvSpPr>
        <p:spPr/>
        <p:txBody>
          <a:bodyPr/>
          <a:lstStyle/>
          <a:p>
            <a:pPr eaLnBrk="1" hangingPunct="1"/>
            <a:r>
              <a:rPr lang="en-GB" dirty="0" smtClean="0">
                <a:solidFill>
                  <a:srgbClr val="FFFFFF"/>
                </a:solidFill>
              </a:rPr>
              <a:t>MIKE HYDRO River</a:t>
            </a:r>
          </a:p>
        </p:txBody>
      </p:sp>
      <p:sp>
        <p:nvSpPr>
          <p:cNvPr id="6" name="Content Placeholder 5"/>
          <p:cNvSpPr>
            <a:spLocks noGrp="1"/>
          </p:cNvSpPr>
          <p:nvPr>
            <p:ph sz="quarter" idx="13"/>
          </p:nvPr>
        </p:nvSpPr>
        <p:spPr>
          <a:xfrm>
            <a:off x="251521" y="2564904"/>
            <a:ext cx="5176910" cy="3744416"/>
          </a:xfrm>
        </p:spPr>
        <p:txBody>
          <a:bodyPr/>
          <a:lstStyle/>
          <a:p>
            <a:pPr marL="0" indent="0">
              <a:buNone/>
            </a:pPr>
            <a:r>
              <a:rPr lang="en-GB" sz="1800" b="1" dirty="0">
                <a:solidFill>
                  <a:srgbClr val="FFFFFF"/>
                </a:solidFill>
              </a:rPr>
              <a:t>The most comprehensive and proven approach to hydrodynamic and environmental modelling of rivers, canals, reservoirs, and flood </a:t>
            </a:r>
            <a:r>
              <a:rPr lang="en-GB" sz="1800" b="1" dirty="0" smtClean="0">
                <a:solidFill>
                  <a:srgbClr val="FFFFFF"/>
                </a:solidFill>
              </a:rPr>
              <a:t>plains</a:t>
            </a:r>
          </a:p>
          <a:p>
            <a:pPr marL="0" indent="0">
              <a:buNone/>
            </a:pPr>
            <a:endParaRPr lang="en-GB" sz="1800" b="1" dirty="0" smtClean="0">
              <a:solidFill>
                <a:srgbClr val="FFFFFF"/>
              </a:solidFill>
            </a:endParaRPr>
          </a:p>
          <a:p>
            <a:pPr eaLnBrk="0" hangingPunct="0"/>
            <a:r>
              <a:rPr lang="en-GB" sz="1800" b="1" u="sng" dirty="0">
                <a:solidFill>
                  <a:srgbClr val="FFFFFF"/>
                </a:solidFill>
              </a:rPr>
              <a:t>Capabilities ranging from basic to very complex modelling</a:t>
            </a:r>
            <a:r>
              <a:rPr lang="en-GB" sz="1800" dirty="0">
                <a:solidFill>
                  <a:srgbClr val="FFFFFF"/>
                </a:solidFill>
              </a:rPr>
              <a:t>, while yet maintaining user friendliness and efficiency</a:t>
            </a:r>
          </a:p>
          <a:p>
            <a:pPr eaLnBrk="0" hangingPunct="0"/>
            <a:endParaRPr lang="en-GB" dirty="0">
              <a:solidFill>
                <a:srgbClr val="FFFFFF"/>
              </a:solidFill>
            </a:endParaRPr>
          </a:p>
          <a:p>
            <a:pPr eaLnBrk="0" hangingPunct="0"/>
            <a:r>
              <a:rPr lang="en-GB" sz="1800" dirty="0">
                <a:solidFill>
                  <a:srgbClr val="FFFFFF"/>
                </a:solidFill>
              </a:rPr>
              <a:t>Flexibility and speed ensures a complete and efficient working environment. MIKE 11 comes with an in-built auto-calibration tool and animation tools</a:t>
            </a:r>
          </a:p>
          <a:p>
            <a:endParaRPr lang="en-GB" b="1" dirty="0">
              <a:solidFill>
                <a:srgbClr val="FFFFFF"/>
              </a:solidFill>
            </a:endParaRPr>
          </a:p>
          <a:p>
            <a:endParaRPr lang="da-DK" dirty="0"/>
          </a:p>
        </p:txBody>
      </p:sp>
      <p:sp>
        <p:nvSpPr>
          <p:cNvPr id="3" name="Footer Placeholder 2"/>
          <p:cNvSpPr>
            <a:spLocks noGrp="1"/>
          </p:cNvSpPr>
          <p:nvPr>
            <p:ph type="ftr" sz="quarter" idx="11"/>
          </p:nvPr>
        </p:nvSpPr>
        <p:spPr/>
        <p:txBody>
          <a:bodyPr/>
          <a:lstStyle/>
          <a:p>
            <a:r>
              <a:rPr lang="en-GB" smtClean="0"/>
              <a:t>© DHI</a:t>
            </a:r>
            <a:endParaRPr lang="en-GB"/>
          </a:p>
        </p:txBody>
      </p:sp>
      <p:grpSp>
        <p:nvGrpSpPr>
          <p:cNvPr id="5127" name="Group 18"/>
          <p:cNvGrpSpPr>
            <a:grpSpLocks/>
          </p:cNvGrpSpPr>
          <p:nvPr/>
        </p:nvGrpSpPr>
        <p:grpSpPr bwMode="auto">
          <a:xfrm>
            <a:off x="7956376" y="1245247"/>
            <a:ext cx="1159793" cy="599577"/>
            <a:chOff x="4789" y="3748"/>
            <a:chExt cx="884" cy="457"/>
          </a:xfrm>
        </p:grpSpPr>
        <p:pic>
          <p:nvPicPr>
            <p:cNvPr id="5136" name="Picture 7" descr="Open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 y="3748"/>
              <a:ext cx="870" cy="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8"/>
            <p:cNvSpPr txBox="1">
              <a:spLocks noChangeArrowheads="1"/>
            </p:cNvSpPr>
            <p:nvPr/>
          </p:nvSpPr>
          <p:spPr bwMode="auto">
            <a:xfrm>
              <a:off x="4789" y="3970"/>
              <a:ext cx="8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GB" sz="1400" b="1">
                  <a:solidFill>
                    <a:srgbClr val="FFFFFF"/>
                  </a:solidFill>
                  <a:latin typeface="+mn-lt"/>
                </a:rPr>
                <a:t>Compatible</a:t>
              </a:r>
            </a:p>
          </p:txBody>
        </p:sp>
      </p:grpSp>
      <p:sp>
        <p:nvSpPr>
          <p:cNvPr id="5" name="Rectangle 4"/>
          <p:cNvSpPr/>
          <p:nvPr/>
        </p:nvSpPr>
        <p:spPr>
          <a:xfrm>
            <a:off x="5428431" y="2668845"/>
            <a:ext cx="3824089" cy="3810274"/>
          </a:xfrm>
          <a:prstGeom prst="rect">
            <a:avLst/>
          </a:prstGeom>
        </p:spPr>
        <p:txBody>
          <a:bodyPr wrap="square">
            <a:spAutoFit/>
          </a:bodyPr>
          <a:lstStyle/>
          <a:p>
            <a:pPr eaLnBrk="1" hangingPunct="1">
              <a:lnSpc>
                <a:spcPct val="80000"/>
              </a:lnSpc>
              <a:buClr>
                <a:schemeClr val="accent4"/>
              </a:buClr>
              <a:buFont typeface="Wingdings" pitchFamily="2" charset="2"/>
              <a:buChar char="ü"/>
            </a:pPr>
            <a:r>
              <a:rPr lang="en-GB" sz="1600" dirty="0" smtClean="0">
                <a:solidFill>
                  <a:srgbClr val="FFFFFF"/>
                </a:solidFill>
              </a:rPr>
              <a:t> Hydrology</a:t>
            </a:r>
          </a:p>
          <a:p>
            <a:pPr eaLnBrk="1" hangingPunct="1">
              <a:lnSpc>
                <a:spcPct val="110000"/>
              </a:lnSpc>
              <a:buClr>
                <a:schemeClr val="accent4"/>
              </a:buClr>
              <a:buFont typeface="Wingdings" pitchFamily="2" charset="2"/>
              <a:buChar char="ü"/>
            </a:pPr>
            <a:r>
              <a:rPr lang="en-GB" sz="1600" dirty="0" smtClean="0">
                <a:solidFill>
                  <a:srgbClr val="FFFFFF"/>
                </a:solidFill>
              </a:rPr>
              <a:t> Advection-Dispersion </a:t>
            </a:r>
          </a:p>
          <a:p>
            <a:pPr eaLnBrk="1" hangingPunct="1">
              <a:lnSpc>
                <a:spcPct val="110000"/>
              </a:lnSpc>
              <a:buClr>
                <a:schemeClr val="accent4"/>
              </a:buClr>
              <a:buFont typeface="Wingdings" pitchFamily="2" charset="2"/>
              <a:buChar char="ü"/>
            </a:pPr>
            <a:r>
              <a:rPr lang="en-GB" sz="1600" dirty="0" smtClean="0">
                <a:solidFill>
                  <a:srgbClr val="FFFFFF"/>
                </a:solidFill>
              </a:rPr>
              <a:t> Water Quality </a:t>
            </a:r>
          </a:p>
          <a:p>
            <a:pPr eaLnBrk="1" hangingPunct="1">
              <a:lnSpc>
                <a:spcPct val="110000"/>
              </a:lnSpc>
              <a:buClr>
                <a:schemeClr val="accent4"/>
              </a:buClr>
              <a:buFont typeface="Wingdings" pitchFamily="2" charset="2"/>
              <a:buChar char="ü"/>
            </a:pPr>
            <a:r>
              <a:rPr lang="en-GB" sz="1600" dirty="0" smtClean="0">
                <a:solidFill>
                  <a:srgbClr val="FFFFFF"/>
                </a:solidFill>
              </a:rPr>
              <a:t> Flood Mapping </a:t>
            </a:r>
          </a:p>
          <a:p>
            <a:pPr eaLnBrk="1" hangingPunct="1">
              <a:lnSpc>
                <a:spcPct val="110000"/>
              </a:lnSpc>
              <a:buClr>
                <a:schemeClr val="accent4"/>
              </a:buClr>
              <a:buFont typeface="Wingdings" pitchFamily="2" charset="2"/>
              <a:buChar char="ü"/>
            </a:pPr>
            <a:r>
              <a:rPr lang="en-GB" sz="1600" dirty="0" smtClean="0">
                <a:solidFill>
                  <a:srgbClr val="FFFFFF"/>
                </a:solidFill>
              </a:rPr>
              <a:t> Data Assimilation / Flood Forecasting </a:t>
            </a:r>
          </a:p>
          <a:p>
            <a:pPr eaLnBrk="1" hangingPunct="1">
              <a:lnSpc>
                <a:spcPct val="110000"/>
              </a:lnSpc>
              <a:buClr>
                <a:schemeClr val="accent4"/>
              </a:buClr>
              <a:buFont typeface="Wingdings" pitchFamily="2" charset="2"/>
              <a:buChar char="ü"/>
            </a:pPr>
            <a:r>
              <a:rPr lang="en-GB" sz="1600" dirty="0" smtClean="0">
                <a:solidFill>
                  <a:srgbClr val="FFFFFF"/>
                </a:solidFill>
              </a:rPr>
              <a:t> Dam Break </a:t>
            </a:r>
          </a:p>
          <a:p>
            <a:pPr eaLnBrk="1" hangingPunct="1">
              <a:lnSpc>
                <a:spcPct val="110000"/>
              </a:lnSpc>
              <a:buClr>
                <a:schemeClr val="accent4"/>
              </a:buClr>
              <a:buFont typeface="Wingdings" pitchFamily="2" charset="2"/>
              <a:buChar char="ü"/>
            </a:pPr>
            <a:r>
              <a:rPr lang="en-GB" sz="1600" dirty="0" smtClean="0">
                <a:solidFill>
                  <a:srgbClr val="FFFFFF"/>
                </a:solidFill>
              </a:rPr>
              <a:t> Structure Operation </a:t>
            </a:r>
          </a:p>
          <a:p>
            <a:pPr eaLnBrk="1" hangingPunct="1">
              <a:lnSpc>
                <a:spcPct val="110000"/>
              </a:lnSpc>
              <a:buClr>
                <a:schemeClr val="accent4"/>
              </a:buClr>
              <a:buFont typeface="Wingdings" pitchFamily="2" charset="2"/>
              <a:buChar char="ü"/>
            </a:pPr>
            <a:r>
              <a:rPr lang="en-GB" sz="1600" dirty="0" smtClean="0">
                <a:solidFill>
                  <a:srgbClr val="FFFFFF"/>
                </a:solidFill>
              </a:rPr>
              <a:t> Multi-layered flow </a:t>
            </a:r>
          </a:p>
          <a:p>
            <a:pPr eaLnBrk="1" hangingPunct="1">
              <a:lnSpc>
                <a:spcPct val="110000"/>
              </a:lnSpc>
              <a:buClr>
                <a:schemeClr val="accent4"/>
              </a:buClr>
              <a:buFont typeface="Wingdings" pitchFamily="2" charset="2"/>
              <a:buChar char="ü"/>
            </a:pPr>
            <a:r>
              <a:rPr lang="en-GB" sz="1600" dirty="0" smtClean="0">
                <a:solidFill>
                  <a:srgbClr val="FFFFFF"/>
                </a:solidFill>
              </a:rPr>
              <a:t> Sediment Transport Module </a:t>
            </a:r>
          </a:p>
          <a:p>
            <a:pPr eaLnBrk="1" hangingPunct="1">
              <a:lnSpc>
                <a:spcPct val="110000"/>
              </a:lnSpc>
              <a:buClr>
                <a:schemeClr val="accent4"/>
              </a:buClr>
              <a:buFont typeface="Wingdings" pitchFamily="2" charset="2"/>
              <a:buChar char="ü"/>
            </a:pPr>
            <a:r>
              <a:rPr lang="en-GB" sz="1600" dirty="0" smtClean="0">
                <a:solidFill>
                  <a:srgbClr val="FFFFFF"/>
                </a:solidFill>
              </a:rPr>
              <a:t> Graded Sediments </a:t>
            </a:r>
          </a:p>
          <a:p>
            <a:pPr eaLnBrk="1" hangingPunct="1">
              <a:lnSpc>
                <a:spcPct val="110000"/>
              </a:lnSpc>
              <a:buClr>
                <a:schemeClr val="accent4"/>
              </a:buClr>
              <a:buFont typeface="Wingdings" pitchFamily="2" charset="2"/>
              <a:buChar char="ü"/>
            </a:pPr>
            <a:r>
              <a:rPr lang="en-GB" sz="1600" dirty="0" smtClean="0">
                <a:solidFill>
                  <a:srgbClr val="FFFFFF"/>
                </a:solidFill>
              </a:rPr>
              <a:t> Cohesive Sediments </a:t>
            </a:r>
          </a:p>
          <a:p>
            <a:pPr eaLnBrk="1" hangingPunct="1">
              <a:lnSpc>
                <a:spcPct val="110000"/>
              </a:lnSpc>
              <a:buClr>
                <a:schemeClr val="accent4"/>
              </a:buClr>
              <a:buFont typeface="Wingdings" pitchFamily="2" charset="2"/>
              <a:buChar char="ü"/>
            </a:pPr>
            <a:r>
              <a:rPr lang="en-GB" sz="1600" dirty="0" smtClean="0">
                <a:solidFill>
                  <a:srgbClr val="FFFFFF"/>
                </a:solidFill>
              </a:rPr>
              <a:t> Extreme Value Analysis </a:t>
            </a:r>
          </a:p>
          <a:p>
            <a:pPr eaLnBrk="1" hangingPunct="1">
              <a:lnSpc>
                <a:spcPct val="110000"/>
              </a:lnSpc>
              <a:buClr>
                <a:schemeClr val="accent4"/>
              </a:buClr>
              <a:buFont typeface="Wingdings" pitchFamily="2" charset="2"/>
              <a:buChar char="ü"/>
            </a:pPr>
            <a:r>
              <a:rPr lang="en-GB" sz="1600" dirty="0" smtClean="0">
                <a:solidFill>
                  <a:srgbClr val="FFFFFF"/>
                </a:solidFill>
              </a:rPr>
              <a:t> </a:t>
            </a:r>
            <a:r>
              <a:rPr lang="en-GB" sz="1600" dirty="0" smtClean="0">
                <a:solidFill>
                  <a:srgbClr val="FFFFFF"/>
                </a:solidFill>
              </a:rPr>
              <a:t>Uncertainty Analysis</a:t>
            </a:r>
          </a:p>
          <a:p>
            <a:pPr eaLnBrk="1" hangingPunct="1">
              <a:lnSpc>
                <a:spcPct val="110000"/>
              </a:lnSpc>
              <a:buClr>
                <a:schemeClr val="accent4"/>
              </a:buClr>
              <a:buFont typeface="Wingdings" pitchFamily="2" charset="2"/>
              <a:buChar char="ü"/>
            </a:pPr>
            <a:r>
              <a:rPr lang="en-GB" sz="1600" dirty="0" smtClean="0">
                <a:solidFill>
                  <a:srgbClr val="FFFFFF"/>
                </a:solidFill>
              </a:rPr>
              <a:t> GIS tools </a:t>
            </a:r>
            <a:endParaRPr lang="en-GB"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ms&amp;reservoirs"/>
          <p:cNvPicPr>
            <a:picLocks noChangeAspect="1" noChangeArrowheads="1"/>
          </p:cNvPicPr>
          <p:nvPr/>
        </p:nvPicPr>
        <p:blipFill rotWithShape="1">
          <a:blip r:embed="rId3">
            <a:extLst>
              <a:ext uri="{28A0092B-C50C-407E-A947-70E740481C1C}">
                <a14:useLocalDpi xmlns:a14="http://schemas.microsoft.com/office/drawing/2010/main" val="0"/>
              </a:ext>
            </a:extLst>
          </a:blip>
          <a:srcRect l="11227"/>
          <a:stretch/>
        </p:blipFill>
        <p:spPr bwMode="auto">
          <a:xfrm>
            <a:off x="0" y="1151725"/>
            <a:ext cx="9180512" cy="1341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9"/>
          <p:cNvSpPr>
            <a:spLocks noGrp="1" noChangeArrowheads="1"/>
          </p:cNvSpPr>
          <p:nvPr>
            <p:ph type="title"/>
          </p:nvPr>
        </p:nvSpPr>
        <p:spPr/>
        <p:txBody>
          <a:bodyPr/>
          <a:lstStyle/>
          <a:p>
            <a:pPr eaLnBrk="1" hangingPunct="1"/>
            <a:r>
              <a:rPr lang="en-GB" dirty="0" smtClean="0">
                <a:solidFill>
                  <a:srgbClr val="FFFFFF"/>
                </a:solidFill>
              </a:rPr>
              <a:t>MIKE HYDRO River</a:t>
            </a:r>
          </a:p>
        </p:txBody>
      </p:sp>
      <p:sp>
        <p:nvSpPr>
          <p:cNvPr id="6" name="Content Placeholder 5"/>
          <p:cNvSpPr>
            <a:spLocks noGrp="1"/>
          </p:cNvSpPr>
          <p:nvPr>
            <p:ph sz="quarter" idx="13"/>
          </p:nvPr>
        </p:nvSpPr>
        <p:spPr>
          <a:xfrm>
            <a:off x="251521" y="2564903"/>
            <a:ext cx="5176910" cy="3950815"/>
          </a:xfrm>
        </p:spPr>
        <p:txBody>
          <a:bodyPr/>
          <a:lstStyle/>
          <a:p>
            <a:pPr marL="0" indent="0">
              <a:buNone/>
            </a:pPr>
            <a:r>
              <a:rPr lang="en-GB" sz="1800" b="1" dirty="0" smtClean="0">
                <a:solidFill>
                  <a:srgbClr val="FFFFFF"/>
                </a:solidFill>
              </a:rPr>
              <a:t> </a:t>
            </a:r>
            <a:r>
              <a:rPr lang="en-GB" sz="1800" b="1" i="1" dirty="0" smtClean="0">
                <a:solidFill>
                  <a:srgbClr val="FFFFFF"/>
                </a:solidFill>
              </a:rPr>
              <a:t>“ River Hydraulics modelling “</a:t>
            </a:r>
          </a:p>
          <a:p>
            <a:pPr marL="0" indent="0">
              <a:buNone/>
            </a:pPr>
            <a:endParaRPr lang="en-GB" sz="1800" b="1" i="1" dirty="0" smtClean="0">
              <a:solidFill>
                <a:srgbClr val="FFFFFF"/>
              </a:solidFill>
            </a:endParaRPr>
          </a:p>
          <a:p>
            <a:pPr marL="0" indent="0">
              <a:buNone/>
            </a:pPr>
            <a:r>
              <a:rPr lang="en-GB" sz="1600" b="1" dirty="0" smtClean="0">
                <a:solidFill>
                  <a:srgbClr val="FFFFFF"/>
                </a:solidFill>
              </a:rPr>
              <a:t>By applying MIKE HYDRO River it is possible to answer </a:t>
            </a:r>
          </a:p>
          <a:p>
            <a:r>
              <a:rPr lang="en-GB" sz="1600" b="1" dirty="0" smtClean="0">
                <a:solidFill>
                  <a:srgbClr val="FFFFFF"/>
                </a:solidFill>
              </a:rPr>
              <a:t>The exceedance level in case of flooding- and at which locations will flooding occur?</a:t>
            </a:r>
          </a:p>
          <a:p>
            <a:r>
              <a:rPr lang="en-GB" sz="1600" b="1" dirty="0" smtClean="0">
                <a:solidFill>
                  <a:srgbClr val="FFFFFF"/>
                </a:solidFill>
              </a:rPr>
              <a:t>The long term environmental impact affected by changing pollution loadings?</a:t>
            </a:r>
          </a:p>
          <a:p>
            <a:r>
              <a:rPr lang="en-GB" sz="1600" b="1" dirty="0" smtClean="0">
                <a:solidFill>
                  <a:srgbClr val="FFFFFF"/>
                </a:solidFill>
              </a:rPr>
              <a:t>Where is the sediment deposited in the river system- and what are the overall morphological changes?</a:t>
            </a:r>
          </a:p>
          <a:p>
            <a:r>
              <a:rPr lang="en-GB" sz="1600" b="1" dirty="0" smtClean="0">
                <a:solidFill>
                  <a:srgbClr val="FFFFFF"/>
                </a:solidFill>
              </a:rPr>
              <a:t>The peak concentrations of pollutants at specific locations after heavy polluted loadings from urban catchments or industry plants</a:t>
            </a:r>
          </a:p>
          <a:p>
            <a:pPr eaLnBrk="0" hangingPunct="0"/>
            <a:endParaRPr lang="en-GB" sz="1800" dirty="0">
              <a:solidFill>
                <a:srgbClr val="FFFFFF"/>
              </a:solidFill>
            </a:endParaRPr>
          </a:p>
          <a:p>
            <a:endParaRPr lang="en-GB" b="1" dirty="0">
              <a:solidFill>
                <a:srgbClr val="FFFFFF"/>
              </a:solidFill>
            </a:endParaRPr>
          </a:p>
          <a:p>
            <a:endParaRPr lang="da-DK" dirty="0"/>
          </a:p>
        </p:txBody>
      </p:sp>
      <p:sp>
        <p:nvSpPr>
          <p:cNvPr id="3" name="Footer Placeholder 2"/>
          <p:cNvSpPr>
            <a:spLocks noGrp="1"/>
          </p:cNvSpPr>
          <p:nvPr>
            <p:ph type="ftr" sz="quarter" idx="11"/>
          </p:nvPr>
        </p:nvSpPr>
        <p:spPr/>
        <p:txBody>
          <a:bodyPr/>
          <a:lstStyle/>
          <a:p>
            <a:r>
              <a:rPr lang="en-GB" smtClean="0"/>
              <a:t>© DHI</a:t>
            </a:r>
            <a:endParaRPr lang="en-GB"/>
          </a:p>
        </p:txBody>
      </p:sp>
      <p:grpSp>
        <p:nvGrpSpPr>
          <p:cNvPr id="5127" name="Group 18"/>
          <p:cNvGrpSpPr>
            <a:grpSpLocks/>
          </p:cNvGrpSpPr>
          <p:nvPr/>
        </p:nvGrpSpPr>
        <p:grpSpPr bwMode="auto">
          <a:xfrm>
            <a:off x="7956376" y="1245247"/>
            <a:ext cx="1159793" cy="599577"/>
            <a:chOff x="4789" y="3748"/>
            <a:chExt cx="884" cy="457"/>
          </a:xfrm>
        </p:grpSpPr>
        <p:pic>
          <p:nvPicPr>
            <p:cNvPr id="5136" name="Picture 7" descr="Open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 y="3748"/>
              <a:ext cx="870" cy="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8"/>
            <p:cNvSpPr txBox="1">
              <a:spLocks noChangeArrowheads="1"/>
            </p:cNvSpPr>
            <p:nvPr/>
          </p:nvSpPr>
          <p:spPr bwMode="auto">
            <a:xfrm>
              <a:off x="4789" y="3970"/>
              <a:ext cx="8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GB" sz="1400" b="1">
                  <a:solidFill>
                    <a:srgbClr val="FFFFFF"/>
                  </a:solidFill>
                  <a:latin typeface="+mn-lt"/>
                </a:rPr>
                <a:t>Compatible</a:t>
              </a:r>
            </a:p>
          </p:txBody>
        </p:sp>
      </p:grpSp>
      <p:sp>
        <p:nvSpPr>
          <p:cNvPr id="5" name="Rectangle 4"/>
          <p:cNvSpPr/>
          <p:nvPr/>
        </p:nvSpPr>
        <p:spPr>
          <a:xfrm>
            <a:off x="5428431" y="2668845"/>
            <a:ext cx="3824089" cy="2653034"/>
          </a:xfrm>
          <a:prstGeom prst="rect">
            <a:avLst/>
          </a:prstGeom>
        </p:spPr>
        <p:txBody>
          <a:bodyPr wrap="square">
            <a:spAutoFit/>
          </a:bodyPr>
          <a:lstStyle/>
          <a:p>
            <a:pPr eaLnBrk="1" hangingPunct="1">
              <a:lnSpc>
                <a:spcPct val="80000"/>
              </a:lnSpc>
              <a:buClr>
                <a:schemeClr val="accent4"/>
              </a:buClr>
            </a:pPr>
            <a:r>
              <a:rPr lang="en-GB" sz="1600" u="sng" dirty="0" smtClean="0">
                <a:solidFill>
                  <a:srgbClr val="FFFFFF"/>
                </a:solidFill>
              </a:rPr>
              <a:t>Application </a:t>
            </a:r>
            <a:r>
              <a:rPr lang="en-GB" sz="1600" dirty="0" smtClean="0">
                <a:solidFill>
                  <a:srgbClr val="FFFFFF"/>
                </a:solidFill>
              </a:rPr>
              <a:t>:</a:t>
            </a:r>
          </a:p>
          <a:p>
            <a:pPr eaLnBrk="1" hangingPunct="1">
              <a:lnSpc>
                <a:spcPct val="80000"/>
              </a:lnSpc>
              <a:buClr>
                <a:schemeClr val="accent4"/>
              </a:buClr>
            </a:pPr>
            <a:endParaRPr lang="en-GB" sz="1600" dirty="0" smtClean="0">
              <a:solidFill>
                <a:srgbClr val="FFFFFF"/>
              </a:solidFill>
            </a:endParaRPr>
          </a:p>
          <a:p>
            <a:pPr eaLnBrk="1" hangingPunct="1">
              <a:lnSpc>
                <a:spcPct val="110000"/>
              </a:lnSpc>
              <a:buClr>
                <a:schemeClr val="accent4"/>
              </a:buClr>
              <a:buFont typeface="Wingdings" pitchFamily="2" charset="2"/>
              <a:buChar char="ü"/>
            </a:pPr>
            <a:r>
              <a:rPr lang="en-GB" sz="1600" dirty="0" smtClean="0">
                <a:solidFill>
                  <a:srgbClr val="FFFFFF"/>
                </a:solidFill>
              </a:rPr>
              <a:t> Real Time Flood forecasting </a:t>
            </a:r>
          </a:p>
          <a:p>
            <a:pPr eaLnBrk="1" hangingPunct="1">
              <a:lnSpc>
                <a:spcPct val="110000"/>
              </a:lnSpc>
              <a:buClr>
                <a:schemeClr val="accent4"/>
              </a:buClr>
              <a:buFont typeface="Wingdings" pitchFamily="2" charset="2"/>
              <a:buChar char="ü"/>
            </a:pPr>
            <a:r>
              <a:rPr lang="en-GB" sz="1600" dirty="0" smtClean="0">
                <a:solidFill>
                  <a:srgbClr val="FFFFFF"/>
                </a:solidFill>
              </a:rPr>
              <a:t> Dam Break Analysis</a:t>
            </a:r>
          </a:p>
          <a:p>
            <a:pPr eaLnBrk="1" hangingPunct="1">
              <a:lnSpc>
                <a:spcPct val="110000"/>
              </a:lnSpc>
              <a:buClr>
                <a:schemeClr val="accent4"/>
              </a:buClr>
              <a:buFont typeface="Wingdings" pitchFamily="2" charset="2"/>
              <a:buChar char="ü"/>
            </a:pPr>
            <a:r>
              <a:rPr lang="en-GB" sz="1600" dirty="0" smtClean="0">
                <a:solidFill>
                  <a:srgbClr val="FFFFFF"/>
                </a:solidFill>
              </a:rPr>
              <a:t> Reservoir Optimisation</a:t>
            </a:r>
          </a:p>
          <a:p>
            <a:pPr eaLnBrk="1" hangingPunct="1">
              <a:lnSpc>
                <a:spcPct val="110000"/>
              </a:lnSpc>
              <a:buClr>
                <a:schemeClr val="accent4"/>
              </a:buClr>
              <a:buFont typeface="Wingdings" pitchFamily="2" charset="2"/>
              <a:buChar char="ü"/>
            </a:pPr>
            <a:r>
              <a:rPr lang="en-GB" sz="1600" dirty="0" smtClean="0">
                <a:solidFill>
                  <a:srgbClr val="FFFFFF"/>
                </a:solidFill>
              </a:rPr>
              <a:t> Ecology &amp; Water quality assessments </a:t>
            </a:r>
          </a:p>
          <a:p>
            <a:pPr eaLnBrk="1" hangingPunct="1">
              <a:lnSpc>
                <a:spcPct val="110000"/>
              </a:lnSpc>
              <a:buClr>
                <a:schemeClr val="accent4"/>
              </a:buClr>
              <a:buFont typeface="Wingdings" pitchFamily="2" charset="2"/>
              <a:buChar char="ü"/>
            </a:pPr>
            <a:r>
              <a:rPr lang="en-GB" sz="1600" dirty="0" smtClean="0">
                <a:solidFill>
                  <a:srgbClr val="FFFFFF"/>
                </a:solidFill>
              </a:rPr>
              <a:t> Flood alleviation design studies</a:t>
            </a:r>
          </a:p>
          <a:p>
            <a:pPr eaLnBrk="1" hangingPunct="1">
              <a:lnSpc>
                <a:spcPct val="110000"/>
              </a:lnSpc>
              <a:buClr>
                <a:schemeClr val="accent4"/>
              </a:buClr>
              <a:buFont typeface="Wingdings" pitchFamily="2" charset="2"/>
              <a:buChar char="ü"/>
            </a:pPr>
            <a:r>
              <a:rPr lang="en-GB" sz="1600" dirty="0" smtClean="0">
                <a:solidFill>
                  <a:srgbClr val="FFFFFF"/>
                </a:solidFill>
              </a:rPr>
              <a:t> Water quality forecasting</a:t>
            </a:r>
          </a:p>
          <a:p>
            <a:pPr eaLnBrk="1" hangingPunct="1">
              <a:lnSpc>
                <a:spcPct val="110000"/>
              </a:lnSpc>
              <a:buClr>
                <a:schemeClr val="accent4"/>
              </a:buClr>
              <a:buFont typeface="Wingdings" pitchFamily="2" charset="2"/>
              <a:buChar char="ü"/>
            </a:pPr>
            <a:r>
              <a:rPr lang="en-GB" sz="1600" dirty="0" smtClean="0">
                <a:solidFill>
                  <a:srgbClr val="FFFFFF"/>
                </a:solidFill>
              </a:rPr>
              <a:t> Sediment Transport</a:t>
            </a:r>
          </a:p>
          <a:p>
            <a:pPr eaLnBrk="1" hangingPunct="1">
              <a:lnSpc>
                <a:spcPct val="110000"/>
              </a:lnSpc>
              <a:buClr>
                <a:schemeClr val="accent4"/>
              </a:buClr>
            </a:pPr>
            <a:endParaRPr lang="en-GB" sz="1600" dirty="0">
              <a:solidFill>
                <a:srgbClr val="FFFFFF"/>
              </a:solidFill>
            </a:endParaRPr>
          </a:p>
        </p:txBody>
      </p:sp>
    </p:spTree>
    <p:extLst>
      <p:ext uri="{BB962C8B-B14F-4D97-AF65-F5344CB8AC3E}">
        <p14:creationId xmlns:p14="http://schemas.microsoft.com/office/powerpoint/2010/main" val="1472752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ms&amp;reservoirs"/>
          <p:cNvPicPr>
            <a:picLocks noChangeAspect="1" noChangeArrowheads="1"/>
          </p:cNvPicPr>
          <p:nvPr/>
        </p:nvPicPr>
        <p:blipFill rotWithShape="1">
          <a:blip r:embed="rId3">
            <a:extLst>
              <a:ext uri="{28A0092B-C50C-407E-A947-70E740481C1C}">
                <a14:useLocalDpi xmlns:a14="http://schemas.microsoft.com/office/drawing/2010/main" val="0"/>
              </a:ext>
            </a:extLst>
          </a:blip>
          <a:srcRect l="11227"/>
          <a:stretch/>
        </p:blipFill>
        <p:spPr bwMode="auto">
          <a:xfrm>
            <a:off x="0" y="1151725"/>
            <a:ext cx="9180512" cy="1341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9"/>
          <p:cNvSpPr>
            <a:spLocks noGrp="1" noChangeArrowheads="1"/>
          </p:cNvSpPr>
          <p:nvPr>
            <p:ph type="title"/>
          </p:nvPr>
        </p:nvSpPr>
        <p:spPr/>
        <p:txBody>
          <a:bodyPr/>
          <a:lstStyle/>
          <a:p>
            <a:pPr eaLnBrk="1" hangingPunct="1"/>
            <a:r>
              <a:rPr lang="en-GB" dirty="0" smtClean="0">
                <a:solidFill>
                  <a:srgbClr val="FFFFFF"/>
                </a:solidFill>
              </a:rPr>
              <a:t>MIKE HYDRO River</a:t>
            </a:r>
          </a:p>
        </p:txBody>
      </p:sp>
      <p:sp>
        <p:nvSpPr>
          <p:cNvPr id="6" name="Content Placeholder 5"/>
          <p:cNvSpPr>
            <a:spLocks noGrp="1"/>
          </p:cNvSpPr>
          <p:nvPr>
            <p:ph sz="quarter" idx="13"/>
          </p:nvPr>
        </p:nvSpPr>
        <p:spPr>
          <a:xfrm>
            <a:off x="251521" y="2564904"/>
            <a:ext cx="5176910" cy="3744416"/>
          </a:xfrm>
        </p:spPr>
        <p:txBody>
          <a:bodyPr/>
          <a:lstStyle/>
          <a:p>
            <a:pPr marL="0" indent="0">
              <a:buNone/>
            </a:pPr>
            <a:r>
              <a:rPr lang="en-GB" sz="1800" b="1" u="sng" dirty="0" smtClean="0">
                <a:solidFill>
                  <a:srgbClr val="FFFFFF"/>
                </a:solidFill>
              </a:rPr>
              <a:t>Modules :</a:t>
            </a:r>
            <a:endParaRPr lang="en-GB" sz="1800" b="1" i="1" u="sng" dirty="0" smtClean="0">
              <a:solidFill>
                <a:srgbClr val="FFFFFF"/>
              </a:solidFill>
            </a:endParaRPr>
          </a:p>
          <a:p>
            <a:pPr eaLnBrk="0" hangingPunct="0"/>
            <a:r>
              <a:rPr lang="en-GB" sz="1800" dirty="0" smtClean="0">
                <a:solidFill>
                  <a:srgbClr val="FFFFFF"/>
                </a:solidFill>
              </a:rPr>
              <a:t>RR – Rainfall Runoff</a:t>
            </a:r>
          </a:p>
          <a:p>
            <a:pPr eaLnBrk="0" hangingPunct="0"/>
            <a:r>
              <a:rPr lang="en-GB" sz="1800" dirty="0" smtClean="0">
                <a:solidFill>
                  <a:srgbClr val="FFFFFF"/>
                </a:solidFill>
              </a:rPr>
              <a:t>SO – Structure Operations</a:t>
            </a:r>
          </a:p>
          <a:p>
            <a:pPr eaLnBrk="0" hangingPunct="0"/>
            <a:r>
              <a:rPr lang="en-GB" sz="1800" dirty="0" smtClean="0">
                <a:solidFill>
                  <a:srgbClr val="FFFFFF"/>
                </a:solidFill>
              </a:rPr>
              <a:t>DB – Dam Break</a:t>
            </a:r>
          </a:p>
          <a:p>
            <a:pPr eaLnBrk="0" hangingPunct="0"/>
            <a:r>
              <a:rPr lang="en-GB" sz="1800" dirty="0" smtClean="0">
                <a:solidFill>
                  <a:srgbClr val="FFFFFF"/>
                </a:solidFill>
              </a:rPr>
              <a:t>AUTOCAL – Automatic Calibration</a:t>
            </a:r>
          </a:p>
          <a:p>
            <a:pPr eaLnBrk="0" hangingPunct="0"/>
            <a:r>
              <a:rPr lang="en-GB" sz="1800" dirty="0" smtClean="0">
                <a:solidFill>
                  <a:srgbClr val="FFFFFF"/>
                </a:solidFill>
              </a:rPr>
              <a:t>DA – Data Assimilation / Flood Forecasting</a:t>
            </a:r>
          </a:p>
          <a:p>
            <a:pPr eaLnBrk="0" hangingPunct="0"/>
            <a:r>
              <a:rPr lang="en-GB" sz="1800" dirty="0" smtClean="0">
                <a:solidFill>
                  <a:srgbClr val="FFFFFF"/>
                </a:solidFill>
              </a:rPr>
              <a:t>AD – Advection – Dispersion</a:t>
            </a:r>
          </a:p>
          <a:p>
            <a:pPr eaLnBrk="0" hangingPunct="0"/>
            <a:r>
              <a:rPr lang="en-GB" sz="1800" dirty="0" smtClean="0">
                <a:solidFill>
                  <a:srgbClr val="FFFFFF"/>
                </a:solidFill>
              </a:rPr>
              <a:t>ECO LAB – Ecological Modelling</a:t>
            </a:r>
          </a:p>
          <a:p>
            <a:pPr eaLnBrk="0" hangingPunct="0"/>
            <a:r>
              <a:rPr lang="en-GB" sz="1800" dirty="0" smtClean="0">
                <a:solidFill>
                  <a:srgbClr val="FFFFFF"/>
                </a:solidFill>
              </a:rPr>
              <a:t>SEDIMENT MODELLING – Cohesive and Non Cohesive Sediment</a:t>
            </a:r>
          </a:p>
          <a:p>
            <a:pPr eaLnBrk="0" hangingPunct="0"/>
            <a:endParaRPr lang="en-GB" sz="1800" dirty="0">
              <a:solidFill>
                <a:srgbClr val="FFFFFF"/>
              </a:solidFill>
            </a:endParaRPr>
          </a:p>
          <a:p>
            <a:endParaRPr lang="en-GB" b="1" dirty="0">
              <a:solidFill>
                <a:srgbClr val="FFFFFF"/>
              </a:solidFill>
            </a:endParaRPr>
          </a:p>
          <a:p>
            <a:endParaRPr lang="da-DK" dirty="0"/>
          </a:p>
        </p:txBody>
      </p:sp>
      <p:sp>
        <p:nvSpPr>
          <p:cNvPr id="3" name="Footer Placeholder 2"/>
          <p:cNvSpPr>
            <a:spLocks noGrp="1"/>
          </p:cNvSpPr>
          <p:nvPr>
            <p:ph type="ftr" sz="quarter" idx="11"/>
          </p:nvPr>
        </p:nvSpPr>
        <p:spPr/>
        <p:txBody>
          <a:bodyPr/>
          <a:lstStyle/>
          <a:p>
            <a:r>
              <a:rPr lang="en-GB" smtClean="0"/>
              <a:t>© DHI</a:t>
            </a:r>
            <a:endParaRPr lang="en-GB"/>
          </a:p>
        </p:txBody>
      </p:sp>
      <p:grpSp>
        <p:nvGrpSpPr>
          <p:cNvPr id="5127" name="Group 18"/>
          <p:cNvGrpSpPr>
            <a:grpSpLocks/>
          </p:cNvGrpSpPr>
          <p:nvPr/>
        </p:nvGrpSpPr>
        <p:grpSpPr bwMode="auto">
          <a:xfrm>
            <a:off x="7956376" y="1245247"/>
            <a:ext cx="1159793" cy="599577"/>
            <a:chOff x="4789" y="3748"/>
            <a:chExt cx="884" cy="457"/>
          </a:xfrm>
        </p:grpSpPr>
        <p:pic>
          <p:nvPicPr>
            <p:cNvPr id="5136" name="Picture 7" descr="Open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 y="3748"/>
              <a:ext cx="870" cy="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8"/>
            <p:cNvSpPr txBox="1">
              <a:spLocks noChangeArrowheads="1"/>
            </p:cNvSpPr>
            <p:nvPr/>
          </p:nvSpPr>
          <p:spPr bwMode="auto">
            <a:xfrm>
              <a:off x="4789" y="3970"/>
              <a:ext cx="8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GB" sz="1400" b="1">
                  <a:solidFill>
                    <a:srgbClr val="FFFFFF"/>
                  </a:solidFill>
                  <a:latin typeface="+mn-lt"/>
                </a:rPr>
                <a:t>Compatible</a:t>
              </a:r>
            </a:p>
          </p:txBody>
        </p:sp>
      </p:grpSp>
      <p:sp>
        <p:nvSpPr>
          <p:cNvPr id="5" name="Rectangle 4"/>
          <p:cNvSpPr/>
          <p:nvPr/>
        </p:nvSpPr>
        <p:spPr>
          <a:xfrm>
            <a:off x="5428431" y="2668845"/>
            <a:ext cx="3824089" cy="2653034"/>
          </a:xfrm>
          <a:prstGeom prst="rect">
            <a:avLst/>
          </a:prstGeom>
        </p:spPr>
        <p:txBody>
          <a:bodyPr wrap="square">
            <a:spAutoFit/>
          </a:bodyPr>
          <a:lstStyle/>
          <a:p>
            <a:pPr eaLnBrk="1" hangingPunct="1">
              <a:lnSpc>
                <a:spcPct val="80000"/>
              </a:lnSpc>
              <a:buClr>
                <a:schemeClr val="accent4"/>
              </a:buClr>
            </a:pPr>
            <a:r>
              <a:rPr lang="en-GB" sz="1600" u="sng" dirty="0" smtClean="0">
                <a:solidFill>
                  <a:srgbClr val="FFFFFF"/>
                </a:solidFill>
              </a:rPr>
              <a:t>Benefits </a:t>
            </a:r>
            <a:r>
              <a:rPr lang="en-GB" sz="1600" dirty="0" smtClean="0">
                <a:solidFill>
                  <a:srgbClr val="FFFFFF"/>
                </a:solidFill>
              </a:rPr>
              <a:t>:</a:t>
            </a:r>
          </a:p>
          <a:p>
            <a:pPr eaLnBrk="1" hangingPunct="1">
              <a:lnSpc>
                <a:spcPct val="80000"/>
              </a:lnSpc>
              <a:buClr>
                <a:schemeClr val="accent4"/>
              </a:buClr>
            </a:pPr>
            <a:endParaRPr lang="en-GB" sz="1600" dirty="0" smtClean="0">
              <a:solidFill>
                <a:srgbClr val="FFFFFF"/>
              </a:solidFill>
            </a:endParaRPr>
          </a:p>
          <a:p>
            <a:pPr eaLnBrk="1" hangingPunct="1">
              <a:lnSpc>
                <a:spcPct val="110000"/>
              </a:lnSpc>
              <a:buClr>
                <a:schemeClr val="accent4"/>
              </a:buClr>
              <a:buFont typeface="Wingdings" pitchFamily="2" charset="2"/>
              <a:buChar char="ü"/>
            </a:pPr>
            <a:r>
              <a:rPr lang="en-GB" sz="1600" dirty="0" smtClean="0">
                <a:solidFill>
                  <a:srgbClr val="FFFFFF"/>
                </a:solidFill>
              </a:rPr>
              <a:t> Reliability</a:t>
            </a:r>
          </a:p>
          <a:p>
            <a:pPr eaLnBrk="1" hangingPunct="1">
              <a:lnSpc>
                <a:spcPct val="110000"/>
              </a:lnSpc>
              <a:buClr>
                <a:schemeClr val="accent4"/>
              </a:buClr>
              <a:buFont typeface="Wingdings" pitchFamily="2" charset="2"/>
              <a:buChar char="ü"/>
            </a:pPr>
            <a:r>
              <a:rPr lang="en-GB" sz="1600" dirty="0" smtClean="0">
                <a:solidFill>
                  <a:srgbClr val="FFFFFF"/>
                </a:solidFill>
              </a:rPr>
              <a:t> Versatility</a:t>
            </a:r>
          </a:p>
          <a:p>
            <a:pPr eaLnBrk="1" hangingPunct="1">
              <a:lnSpc>
                <a:spcPct val="110000"/>
              </a:lnSpc>
              <a:buClr>
                <a:schemeClr val="accent4"/>
              </a:buClr>
              <a:buFont typeface="Wingdings" pitchFamily="2" charset="2"/>
              <a:buChar char="ü"/>
            </a:pPr>
            <a:r>
              <a:rPr lang="en-GB" sz="1600" dirty="0" smtClean="0">
                <a:solidFill>
                  <a:srgbClr val="FFFFFF"/>
                </a:solidFill>
              </a:rPr>
              <a:t> Productivity</a:t>
            </a:r>
          </a:p>
          <a:p>
            <a:pPr eaLnBrk="1" hangingPunct="1">
              <a:lnSpc>
                <a:spcPct val="110000"/>
              </a:lnSpc>
              <a:buClr>
                <a:schemeClr val="accent4"/>
              </a:buClr>
              <a:buFont typeface="Wingdings" pitchFamily="2" charset="2"/>
              <a:buChar char="ü"/>
            </a:pPr>
            <a:r>
              <a:rPr lang="en-GB" sz="1600" dirty="0" smtClean="0">
                <a:solidFill>
                  <a:srgbClr val="FFFFFF"/>
                </a:solidFill>
              </a:rPr>
              <a:t> Quality</a:t>
            </a:r>
          </a:p>
          <a:p>
            <a:pPr eaLnBrk="1" hangingPunct="1">
              <a:lnSpc>
                <a:spcPct val="110000"/>
              </a:lnSpc>
              <a:buClr>
                <a:schemeClr val="accent4"/>
              </a:buClr>
              <a:buFont typeface="Wingdings" pitchFamily="2" charset="2"/>
              <a:buChar char="ü"/>
            </a:pPr>
            <a:r>
              <a:rPr lang="en-GB" sz="1600" dirty="0" smtClean="0">
                <a:solidFill>
                  <a:srgbClr val="FFFFFF"/>
                </a:solidFill>
              </a:rPr>
              <a:t> More features than any other river modelling packages </a:t>
            </a:r>
          </a:p>
          <a:p>
            <a:pPr eaLnBrk="1" hangingPunct="1">
              <a:lnSpc>
                <a:spcPct val="110000"/>
              </a:lnSpc>
              <a:buClr>
                <a:schemeClr val="accent4"/>
              </a:buClr>
            </a:pPr>
            <a:endParaRPr lang="en-GB" sz="1600" dirty="0" smtClean="0">
              <a:solidFill>
                <a:srgbClr val="FFFFFF"/>
              </a:solidFill>
            </a:endParaRPr>
          </a:p>
          <a:p>
            <a:pPr eaLnBrk="1" hangingPunct="1">
              <a:lnSpc>
                <a:spcPct val="110000"/>
              </a:lnSpc>
              <a:buClr>
                <a:schemeClr val="accent4"/>
              </a:buClr>
            </a:pPr>
            <a:endParaRPr lang="en-GB" sz="1600" dirty="0">
              <a:solidFill>
                <a:srgbClr val="FFFFFF"/>
              </a:solidFill>
            </a:endParaRPr>
          </a:p>
        </p:txBody>
      </p:sp>
    </p:spTree>
    <p:extLst>
      <p:ext uri="{BB962C8B-B14F-4D97-AF65-F5344CB8AC3E}">
        <p14:creationId xmlns:p14="http://schemas.microsoft.com/office/powerpoint/2010/main" val="1142585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gn="ctr" eaLnBrk="0" hangingPunct="0"/>
            <a:endParaRPr lang="en-AU" sz="2400" b="1" dirty="0" smtClean="0">
              <a:solidFill>
                <a:srgbClr val="FFFFFF"/>
              </a:solidFill>
            </a:endParaRPr>
          </a:p>
          <a:p>
            <a:pPr algn="ctr" eaLnBrk="0" hangingPunct="0"/>
            <a:endParaRPr lang="en-AU" sz="2400" b="1" dirty="0">
              <a:solidFill>
                <a:srgbClr val="FFFFFF"/>
              </a:solidFill>
            </a:endParaRPr>
          </a:p>
          <a:p>
            <a:pPr marL="0" indent="0" algn="ctr" eaLnBrk="0" hangingPunct="0">
              <a:buNone/>
            </a:pPr>
            <a:endParaRPr lang="en-AU" sz="2400" b="1" dirty="0">
              <a:solidFill>
                <a:srgbClr val="FFFFFF"/>
              </a:solidFill>
            </a:endParaRPr>
          </a:p>
          <a:p>
            <a:pPr marL="0" indent="0" algn="ctr" eaLnBrk="0" hangingPunct="0">
              <a:buNone/>
            </a:pPr>
            <a:r>
              <a:rPr lang="en-AU" b="1" dirty="0" smtClean="0">
                <a:solidFill>
                  <a:srgbClr val="FFFFFF"/>
                </a:solidFill>
              </a:rPr>
              <a:t>Spatially </a:t>
            </a:r>
            <a:r>
              <a:rPr lang="en-AU" b="1" dirty="0">
                <a:solidFill>
                  <a:srgbClr val="FFFFFF"/>
                </a:solidFill>
              </a:rPr>
              <a:t>distributed rainfall-runoff modelling </a:t>
            </a:r>
            <a:r>
              <a:rPr lang="en-AU" b="1" dirty="0" smtClean="0">
                <a:solidFill>
                  <a:srgbClr val="FFFFFF"/>
                </a:solidFill>
              </a:rPr>
              <a:t>and</a:t>
            </a:r>
            <a:br>
              <a:rPr lang="en-AU" b="1" dirty="0" smtClean="0">
                <a:solidFill>
                  <a:srgbClr val="FFFFFF"/>
                </a:solidFill>
              </a:rPr>
            </a:br>
            <a:r>
              <a:rPr lang="en-AU" b="1" dirty="0" smtClean="0">
                <a:solidFill>
                  <a:srgbClr val="FFFFFF"/>
                </a:solidFill>
              </a:rPr>
              <a:t>integrated </a:t>
            </a:r>
            <a:r>
              <a:rPr lang="en-AU" b="1" dirty="0">
                <a:solidFill>
                  <a:srgbClr val="FFFFFF"/>
                </a:solidFill>
              </a:rPr>
              <a:t>groundwater and surface water modelling</a:t>
            </a:r>
            <a:endParaRPr lang="en-US" b="1" dirty="0">
              <a:solidFill>
                <a:srgbClr val="FFFFFF"/>
              </a:solidFill>
            </a:endParaRPr>
          </a:p>
          <a:p>
            <a:pPr marL="0" indent="0">
              <a:buNone/>
            </a:pPr>
            <a:endParaRPr lang="en-GB" dirty="0" smtClean="0">
              <a:solidFill>
                <a:srgbClr val="FFFFFF"/>
              </a:solidFill>
            </a:endParaRPr>
          </a:p>
          <a:p>
            <a:pPr marL="0" indent="0">
              <a:buNone/>
            </a:pPr>
            <a:r>
              <a:rPr lang="en-GB" dirty="0" smtClean="0">
                <a:solidFill>
                  <a:srgbClr val="FFFFFF"/>
                </a:solidFill>
              </a:rPr>
              <a:t>Unique </a:t>
            </a:r>
            <a:r>
              <a:rPr lang="en-GB" dirty="0">
                <a:solidFill>
                  <a:srgbClr val="FFFFFF"/>
                </a:solidFill>
              </a:rPr>
              <a:t>and well-proven modelling system for integrated </a:t>
            </a:r>
            <a:r>
              <a:rPr lang="en-GB" dirty="0" smtClean="0">
                <a:solidFill>
                  <a:srgbClr val="FFFFFF"/>
                </a:solidFill>
              </a:rPr>
              <a:t/>
            </a:r>
            <a:br>
              <a:rPr lang="en-GB" dirty="0" smtClean="0">
                <a:solidFill>
                  <a:srgbClr val="FFFFFF"/>
                </a:solidFill>
              </a:rPr>
            </a:br>
            <a:r>
              <a:rPr lang="en-GB" dirty="0" smtClean="0">
                <a:solidFill>
                  <a:srgbClr val="FFFFFF"/>
                </a:solidFill>
              </a:rPr>
              <a:t>modelling </a:t>
            </a:r>
            <a:r>
              <a:rPr lang="en-GB" dirty="0">
                <a:solidFill>
                  <a:srgbClr val="FFFFFF"/>
                </a:solidFill>
              </a:rPr>
              <a:t>of watersheds with options for numerous </a:t>
            </a:r>
            <a:r>
              <a:rPr lang="en-GB" dirty="0" smtClean="0">
                <a:solidFill>
                  <a:srgbClr val="FFFFFF"/>
                </a:solidFill>
              </a:rPr>
              <a:t/>
            </a:r>
            <a:br>
              <a:rPr lang="en-GB" dirty="0" smtClean="0">
                <a:solidFill>
                  <a:srgbClr val="FFFFFF"/>
                </a:solidFill>
              </a:rPr>
            </a:br>
            <a:r>
              <a:rPr lang="en-GB" dirty="0" smtClean="0">
                <a:solidFill>
                  <a:srgbClr val="FFFFFF"/>
                </a:solidFill>
              </a:rPr>
              <a:t>process </a:t>
            </a:r>
            <a:r>
              <a:rPr lang="en-GB" dirty="0">
                <a:solidFill>
                  <a:srgbClr val="FFFFFF"/>
                </a:solidFill>
              </a:rPr>
              <a:t>descriptions in all phases of the hydrological </a:t>
            </a:r>
            <a:r>
              <a:rPr lang="en-GB" dirty="0" smtClean="0">
                <a:solidFill>
                  <a:srgbClr val="FFFFFF"/>
                </a:solidFill>
              </a:rPr>
              <a:t>cycle</a:t>
            </a:r>
            <a:endParaRPr lang="en-GB" dirty="0">
              <a:solidFill>
                <a:srgbClr val="FFFFFF"/>
              </a:solidFill>
            </a:endParaRPr>
          </a:p>
          <a:p>
            <a:endParaRPr lang="da-DK" dirty="0"/>
          </a:p>
        </p:txBody>
      </p:sp>
      <p:pic>
        <p:nvPicPr>
          <p:cNvPr id="6146" name="Picture 24"/>
          <p:cNvPicPr>
            <a:picLocks noChangeArrowheads="1"/>
          </p:cNvPicPr>
          <p:nvPr/>
        </p:nvPicPr>
        <p:blipFill>
          <a:blip r:embed="rId3" cstate="print">
            <a:extLst>
              <a:ext uri="{28A0092B-C50C-407E-A947-70E740481C1C}">
                <a14:useLocalDpi xmlns:a14="http://schemas.microsoft.com/office/drawing/2010/main" val="0"/>
              </a:ext>
            </a:extLst>
          </a:blip>
          <a:srcRect t="8351" r="17303"/>
          <a:stretch>
            <a:fillRect/>
          </a:stretch>
        </p:blipFill>
        <p:spPr bwMode="auto">
          <a:xfrm>
            <a:off x="6901834" y="3284984"/>
            <a:ext cx="2068080" cy="24216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317" b="10754"/>
          <a:stretch/>
        </p:blipFill>
        <p:spPr bwMode="auto">
          <a:xfrm>
            <a:off x="0" y="1141027"/>
            <a:ext cx="9144000" cy="1282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Grp="1" noChangeArrowheads="1"/>
          </p:cNvSpPr>
          <p:nvPr>
            <p:ph type="title"/>
          </p:nvPr>
        </p:nvSpPr>
        <p:spPr>
          <a:noFill/>
        </p:spPr>
        <p:txBody>
          <a:bodyPr/>
          <a:lstStyle/>
          <a:p>
            <a:pPr eaLnBrk="1" hangingPunct="1"/>
            <a:r>
              <a:rPr lang="da-DK" dirty="0" smtClean="0">
                <a:solidFill>
                  <a:srgbClr val="FFFFFF"/>
                </a:solidFill>
              </a:rPr>
              <a:t>MIKE SHE</a:t>
            </a:r>
            <a:endParaRPr lang="en-US" dirty="0" smtClean="0">
              <a:solidFill>
                <a:srgbClr val="FFFFFF"/>
              </a:solidFill>
            </a:endParaRPr>
          </a:p>
        </p:txBody>
      </p:sp>
      <p:sp>
        <p:nvSpPr>
          <p:cNvPr id="2" name="Footer Placeholder 1"/>
          <p:cNvSpPr>
            <a:spLocks noGrp="1"/>
          </p:cNvSpPr>
          <p:nvPr>
            <p:ph type="ftr" sz="quarter" idx="11"/>
          </p:nvPr>
        </p:nvSpPr>
        <p:spPr/>
        <p:txBody>
          <a:bodyPr/>
          <a:lstStyle/>
          <a:p>
            <a:r>
              <a:rPr lang="en-GB" smtClean="0"/>
              <a:t>© DHI</a:t>
            </a:r>
            <a:endParaRPr lang="en-GB"/>
          </a:p>
        </p:txBody>
      </p:sp>
      <p:grpSp>
        <p:nvGrpSpPr>
          <p:cNvPr id="6150" name="Group 21"/>
          <p:cNvGrpSpPr>
            <a:grpSpLocks/>
          </p:cNvGrpSpPr>
          <p:nvPr/>
        </p:nvGrpSpPr>
        <p:grpSpPr bwMode="auto">
          <a:xfrm rot="1391355">
            <a:off x="7658996" y="1462462"/>
            <a:ext cx="1301750" cy="656648"/>
            <a:chOff x="4788" y="3748"/>
            <a:chExt cx="902" cy="455"/>
          </a:xfrm>
        </p:grpSpPr>
        <p:pic>
          <p:nvPicPr>
            <p:cNvPr id="6164" name="Picture 22" descr="Open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 y="3748"/>
              <a:ext cx="870" cy="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 Box 23"/>
            <p:cNvSpPr txBox="1">
              <a:spLocks noChangeArrowheads="1"/>
            </p:cNvSpPr>
            <p:nvPr/>
          </p:nvSpPr>
          <p:spPr bwMode="auto">
            <a:xfrm>
              <a:off x="4788" y="3968"/>
              <a:ext cx="90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GB" sz="1600" b="1" dirty="0">
                  <a:solidFill>
                    <a:srgbClr val="FFFFFF"/>
                  </a:solidFill>
                  <a:latin typeface="+mn-lt"/>
                </a:rPr>
                <a:t>Compatible</a:t>
              </a:r>
            </a:p>
          </p:txBody>
        </p:sp>
      </p:grpSp>
      <p:pic>
        <p:nvPicPr>
          <p:cNvPr id="6152" name="Picture 26" descr="fertilis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142127"/>
            <a:ext cx="2003136" cy="136026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154" name="Picture 2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5566" y="5142127"/>
            <a:ext cx="2030557" cy="13802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155" name="Picture 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0131" y="5135640"/>
            <a:ext cx="2306205" cy="135543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da-DK" dirty="0" smtClean="0">
                <a:solidFill>
                  <a:srgbClr val="FFFFFF"/>
                </a:solidFill>
              </a:rPr>
              <a:t>MIKE HYDRO BASIN</a:t>
            </a:r>
            <a:endParaRPr lang="en-US" dirty="0" smtClean="0">
              <a:solidFill>
                <a:srgbClr val="FFFFFF"/>
              </a:solidFill>
            </a:endParaRPr>
          </a:p>
        </p:txBody>
      </p:sp>
      <p:sp>
        <p:nvSpPr>
          <p:cNvPr id="3" name="Content Placeholder 2"/>
          <p:cNvSpPr>
            <a:spLocks noGrp="1"/>
          </p:cNvSpPr>
          <p:nvPr>
            <p:ph sz="quarter" idx="13"/>
          </p:nvPr>
        </p:nvSpPr>
        <p:spPr/>
        <p:txBody>
          <a:bodyPr/>
          <a:lstStyle/>
          <a:p>
            <a:pPr marL="0" indent="0">
              <a:buNone/>
            </a:pPr>
            <a:endParaRPr lang="en-GB" dirty="0" smtClean="0">
              <a:solidFill>
                <a:srgbClr val="FFFFFF"/>
              </a:solidFill>
              <a:cs typeface="Arial" charset="0"/>
            </a:endParaRPr>
          </a:p>
          <a:p>
            <a:pPr marL="0" indent="0">
              <a:buNone/>
            </a:pPr>
            <a:r>
              <a:rPr lang="en-GB" dirty="0" smtClean="0">
                <a:solidFill>
                  <a:srgbClr val="FFFFFF"/>
                </a:solidFill>
                <a:cs typeface="Arial" charset="0"/>
              </a:rPr>
              <a:t>Multipurpose, map-based decision support tool for integrated water resources analysis, planning and management of river basins.</a:t>
            </a:r>
            <a:endParaRPr lang="en-US" dirty="0">
              <a:solidFill>
                <a:srgbClr val="FFFFFF"/>
              </a:solidFill>
              <a:effectLst>
                <a:outerShdw blurRad="38100" dist="38100" dir="2700000" algn="tl">
                  <a:srgbClr val="C0C0C0"/>
                </a:outerShdw>
              </a:effectLst>
              <a:cs typeface="Arial" charset="0"/>
            </a:endParaRPr>
          </a:p>
          <a:p>
            <a:endParaRPr lang="da-DK" dirty="0"/>
          </a:p>
        </p:txBody>
      </p:sp>
      <p:sp>
        <p:nvSpPr>
          <p:cNvPr id="2" name="Footer Placeholder 1"/>
          <p:cNvSpPr>
            <a:spLocks noGrp="1"/>
          </p:cNvSpPr>
          <p:nvPr>
            <p:ph type="ftr" sz="quarter" idx="11"/>
          </p:nvPr>
        </p:nvSpPr>
        <p:spPr/>
        <p:txBody>
          <a:bodyPr/>
          <a:lstStyle/>
          <a:p>
            <a:r>
              <a:rPr lang="en-GB" smtClean="0"/>
              <a:t>© DHI</a:t>
            </a:r>
            <a:endParaRPr lang="en-GB"/>
          </a:p>
        </p:txBody>
      </p:sp>
      <p:pic>
        <p:nvPicPr>
          <p:cNvPr id="7172" name="Picture 5" descr="Adige1"/>
          <p:cNvPicPr>
            <a:picLocks noChangeAspect="1" noChangeArrowheads="1"/>
          </p:cNvPicPr>
          <p:nvPr/>
        </p:nvPicPr>
        <p:blipFill>
          <a:blip r:embed="rId2" cstate="print">
            <a:extLst>
              <a:ext uri="{28A0092B-C50C-407E-A947-70E740481C1C}">
                <a14:useLocalDpi xmlns:a14="http://schemas.microsoft.com/office/drawing/2010/main" val="0"/>
              </a:ext>
            </a:extLst>
          </a:blip>
          <a:srcRect l="4144" t="14301" b="6342"/>
          <a:stretch>
            <a:fillRect/>
          </a:stretch>
        </p:blipFill>
        <p:spPr bwMode="auto">
          <a:xfrm>
            <a:off x="6156176" y="2450927"/>
            <a:ext cx="2233612" cy="214471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173" name="Picture 6" descr="kari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88" y="4702782"/>
            <a:ext cx="2305050" cy="170973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a:xfrm>
            <a:off x="251521" y="2564904"/>
            <a:ext cx="5176910" cy="3744416"/>
          </a:xfrm>
          <a:prstGeom prst="rect">
            <a:avLst/>
          </a:prstGeom>
        </p:spPr>
        <p:txBody>
          <a:bodyPr vert="horz" lIns="0" tIns="0" rIns="0" bIns="0" rtlCol="0">
            <a:noAutofit/>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1800" b="1" dirty="0" smtClean="0">
                <a:solidFill>
                  <a:srgbClr val="FFFFFF"/>
                </a:solidFill>
              </a:rPr>
              <a:t>Multisector solution alternatives to water allocation and water shortage problems.</a:t>
            </a:r>
          </a:p>
          <a:p>
            <a:pPr fontAlgn="auto">
              <a:spcAft>
                <a:spcPts val="0"/>
              </a:spcAft>
            </a:pPr>
            <a:r>
              <a:rPr lang="en-GB" sz="1800" b="1" dirty="0" smtClean="0">
                <a:solidFill>
                  <a:srgbClr val="FFFFFF"/>
                </a:solidFill>
              </a:rPr>
              <a:t>Climate change impact assessments on water resources availability and quality.</a:t>
            </a:r>
          </a:p>
          <a:p>
            <a:pPr fontAlgn="auto">
              <a:spcAft>
                <a:spcPts val="0"/>
              </a:spcAft>
            </a:pPr>
            <a:r>
              <a:rPr lang="en-GB" sz="1800" b="1" dirty="0" smtClean="0">
                <a:solidFill>
                  <a:srgbClr val="FFFFFF"/>
                </a:solidFill>
              </a:rPr>
              <a:t>Optimisation of reservoir and hydropower operations.</a:t>
            </a:r>
          </a:p>
          <a:p>
            <a:pPr fontAlgn="auto">
              <a:spcAft>
                <a:spcPts val="0"/>
              </a:spcAft>
            </a:pPr>
            <a:r>
              <a:rPr lang="en-GB" sz="1800" b="1" dirty="0" smtClean="0">
                <a:solidFill>
                  <a:srgbClr val="FFFFFF"/>
                </a:solidFill>
              </a:rPr>
              <a:t>Evaluation and improvement of irrigation scheme performance</a:t>
            </a:r>
          </a:p>
          <a:p>
            <a:pPr fontAlgn="auto">
              <a:spcAft>
                <a:spcPts val="0"/>
              </a:spcAft>
            </a:pPr>
            <a:r>
              <a:rPr lang="en-GB" sz="1800" b="1" dirty="0" smtClean="0">
                <a:solidFill>
                  <a:srgbClr val="FFFFFF"/>
                </a:solidFill>
              </a:rPr>
              <a:t>Integrated water resource management ( IWRM ) studies.</a:t>
            </a:r>
          </a:p>
          <a:p>
            <a:pPr fontAlgn="auto">
              <a:spcAft>
                <a:spcPts val="0"/>
              </a:spcAft>
            </a:pPr>
            <a:r>
              <a:rPr lang="en-GB" sz="1800" b="1" dirty="0" smtClean="0">
                <a:solidFill>
                  <a:srgbClr val="FFFFFF"/>
                </a:solidFill>
              </a:rPr>
              <a:t>Global ranking of water users securing water allocation from priority controlled demands.</a:t>
            </a:r>
          </a:p>
          <a:p>
            <a:pPr eaLnBrk="0" fontAlgn="auto" hangingPunct="0">
              <a:spcAft>
                <a:spcPts val="0"/>
              </a:spcAft>
            </a:pPr>
            <a:endParaRPr lang="en-GB" sz="1800" dirty="0" smtClean="0">
              <a:solidFill>
                <a:srgbClr val="FFFFFF"/>
              </a:solidFill>
            </a:endParaRPr>
          </a:p>
          <a:p>
            <a:pPr fontAlgn="auto">
              <a:spcAft>
                <a:spcPts val="0"/>
              </a:spcAft>
            </a:pPr>
            <a:endParaRPr lang="en-GB" b="1" dirty="0" smtClean="0">
              <a:solidFill>
                <a:srgbClr val="FFFFFF"/>
              </a:solidFill>
            </a:endParaRPr>
          </a:p>
          <a:p>
            <a:pPr fontAlgn="auto">
              <a:spcAft>
                <a:spcPts val="0"/>
              </a:spcAft>
            </a:pPr>
            <a:endParaRPr lang="da-DK"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da-DK" dirty="0" smtClean="0">
                <a:solidFill>
                  <a:srgbClr val="FFFFFF"/>
                </a:solidFill>
              </a:rPr>
              <a:t>MIKE 21 C</a:t>
            </a:r>
            <a:endParaRPr lang="en-US" dirty="0" smtClean="0">
              <a:solidFill>
                <a:srgbClr val="FFFFFF"/>
              </a:solidFill>
            </a:endParaRPr>
          </a:p>
        </p:txBody>
      </p:sp>
      <p:sp>
        <p:nvSpPr>
          <p:cNvPr id="3" name="Content Placeholder 2"/>
          <p:cNvSpPr>
            <a:spLocks noGrp="1"/>
          </p:cNvSpPr>
          <p:nvPr>
            <p:ph sz="quarter" idx="13"/>
          </p:nvPr>
        </p:nvSpPr>
        <p:spPr/>
        <p:txBody>
          <a:bodyPr/>
          <a:lstStyle/>
          <a:p>
            <a:pPr marL="0" indent="0">
              <a:buNone/>
            </a:pPr>
            <a:r>
              <a:rPr lang="en-GB" i="1" dirty="0" smtClean="0">
                <a:solidFill>
                  <a:srgbClr val="FFFFFF"/>
                </a:solidFill>
                <a:cs typeface="Arial" charset="0"/>
              </a:rPr>
              <a:t>  Primary focus on sediment transport and river morphology.</a:t>
            </a:r>
          </a:p>
          <a:p>
            <a:r>
              <a:rPr lang="da-DK" dirty="0" smtClean="0"/>
              <a:t>Analysing flow fields and flood dynamics in rivers and adjacent flood plains.</a:t>
            </a:r>
          </a:p>
          <a:p>
            <a:r>
              <a:rPr lang="da-DK" dirty="0" smtClean="0"/>
              <a:t>Reservoirs Sedimentation</a:t>
            </a:r>
            <a:endParaRPr lang="da-DK" dirty="0"/>
          </a:p>
        </p:txBody>
      </p:sp>
      <p:sp>
        <p:nvSpPr>
          <p:cNvPr id="2" name="Footer Placeholder 1"/>
          <p:cNvSpPr>
            <a:spLocks noGrp="1"/>
          </p:cNvSpPr>
          <p:nvPr>
            <p:ph type="ftr" sz="quarter" idx="11"/>
          </p:nvPr>
        </p:nvSpPr>
        <p:spPr/>
        <p:txBody>
          <a:bodyPr/>
          <a:lstStyle/>
          <a:p>
            <a:r>
              <a:rPr lang="en-GB" smtClean="0"/>
              <a:t>© DHI</a:t>
            </a:r>
            <a:endParaRPr lang="en-GB"/>
          </a:p>
        </p:txBody>
      </p:sp>
      <p:pic>
        <p:nvPicPr>
          <p:cNvPr id="7172" name="Picture 5" descr="Adige1"/>
          <p:cNvPicPr>
            <a:picLocks noChangeAspect="1" noChangeArrowheads="1"/>
          </p:cNvPicPr>
          <p:nvPr/>
        </p:nvPicPr>
        <p:blipFill>
          <a:blip r:embed="rId2" cstate="print">
            <a:extLst>
              <a:ext uri="{28A0092B-C50C-407E-A947-70E740481C1C}">
                <a14:useLocalDpi xmlns:a14="http://schemas.microsoft.com/office/drawing/2010/main" val="0"/>
              </a:ext>
            </a:extLst>
          </a:blip>
          <a:srcRect l="4144" t="14301" b="6342"/>
          <a:stretch>
            <a:fillRect/>
          </a:stretch>
        </p:blipFill>
        <p:spPr bwMode="auto">
          <a:xfrm>
            <a:off x="6156176" y="2450927"/>
            <a:ext cx="2233612" cy="214471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173" name="Picture 6" descr="kari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88" y="4702782"/>
            <a:ext cx="2305050" cy="170973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a:xfrm>
            <a:off x="251521" y="2564904"/>
            <a:ext cx="5176910" cy="3744416"/>
          </a:xfrm>
          <a:prstGeom prst="rect">
            <a:avLst/>
          </a:prstGeom>
        </p:spPr>
        <p:txBody>
          <a:bodyPr vert="horz" lIns="0" tIns="0" rIns="0" bIns="0" rtlCol="0">
            <a:noAutofit/>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b="1" dirty="0" smtClean="0">
                <a:solidFill>
                  <a:srgbClr val="FFFFFF"/>
                </a:solidFill>
              </a:rPr>
              <a:t>Designing protection schemes against erosion.</a:t>
            </a:r>
          </a:p>
          <a:p>
            <a:pPr fontAlgn="auto">
              <a:spcAft>
                <a:spcPts val="0"/>
              </a:spcAft>
            </a:pPr>
            <a:r>
              <a:rPr lang="en-GB" b="1" dirty="0" smtClean="0">
                <a:solidFill>
                  <a:srgbClr val="FFFFFF"/>
                </a:solidFill>
              </a:rPr>
              <a:t>Predicting sedimentation of water intakes, outlets, locks and harbours</a:t>
            </a:r>
          </a:p>
          <a:p>
            <a:pPr fontAlgn="auto">
              <a:spcAft>
                <a:spcPts val="0"/>
              </a:spcAft>
            </a:pPr>
            <a:endParaRPr lang="en-GB" b="1" dirty="0" smtClean="0">
              <a:solidFill>
                <a:srgbClr val="FFFFFF"/>
              </a:solidFill>
            </a:endParaRPr>
          </a:p>
          <a:p>
            <a:pPr fontAlgn="auto">
              <a:spcAft>
                <a:spcPts val="0"/>
              </a:spcAft>
            </a:pPr>
            <a:r>
              <a:rPr lang="en-GB" b="1" u="sng" dirty="0" smtClean="0">
                <a:solidFill>
                  <a:srgbClr val="FFFFFF"/>
                </a:solidFill>
              </a:rPr>
              <a:t>Modules :</a:t>
            </a:r>
          </a:p>
          <a:p>
            <a:pPr fontAlgn="auto">
              <a:spcAft>
                <a:spcPts val="0"/>
              </a:spcAft>
            </a:pPr>
            <a:r>
              <a:rPr lang="en-GB" b="1" dirty="0" smtClean="0">
                <a:solidFill>
                  <a:srgbClr val="FFFFFF"/>
                </a:solidFill>
              </a:rPr>
              <a:t>ST – Sediment Transport</a:t>
            </a:r>
          </a:p>
          <a:p>
            <a:pPr fontAlgn="auto">
              <a:spcAft>
                <a:spcPts val="0"/>
              </a:spcAft>
            </a:pPr>
            <a:r>
              <a:rPr lang="en-GB" b="1" dirty="0" smtClean="0">
                <a:solidFill>
                  <a:srgbClr val="FFFFFF"/>
                </a:solidFill>
              </a:rPr>
              <a:t>HD – Hydrodynamics</a:t>
            </a:r>
          </a:p>
          <a:p>
            <a:pPr fontAlgn="auto">
              <a:spcAft>
                <a:spcPts val="0"/>
              </a:spcAft>
            </a:pPr>
            <a:r>
              <a:rPr lang="en-GB" b="1" dirty="0" smtClean="0">
                <a:solidFill>
                  <a:srgbClr val="FFFFFF"/>
                </a:solidFill>
              </a:rPr>
              <a:t>PP – </a:t>
            </a:r>
            <a:r>
              <a:rPr lang="en-GB" b="1" dirty="0" err="1" smtClean="0">
                <a:solidFill>
                  <a:srgbClr val="FFFFFF"/>
                </a:solidFill>
              </a:rPr>
              <a:t>Preprocessing</a:t>
            </a:r>
            <a:r>
              <a:rPr lang="en-GB" b="1" dirty="0" smtClean="0">
                <a:solidFill>
                  <a:srgbClr val="FFFFFF"/>
                </a:solidFill>
              </a:rPr>
              <a:t> and </a:t>
            </a:r>
            <a:r>
              <a:rPr lang="en-GB" b="1" dirty="0" err="1" smtClean="0">
                <a:solidFill>
                  <a:srgbClr val="FFFFFF"/>
                </a:solidFill>
              </a:rPr>
              <a:t>Postprocessing</a:t>
            </a:r>
            <a:endParaRPr lang="en-GB" b="1" dirty="0" smtClean="0">
              <a:solidFill>
                <a:srgbClr val="FFFFFF"/>
              </a:solidFill>
            </a:endParaRPr>
          </a:p>
          <a:p>
            <a:pPr fontAlgn="auto">
              <a:spcAft>
                <a:spcPts val="0"/>
              </a:spcAft>
            </a:pPr>
            <a:endParaRPr lang="en-GB" b="1" dirty="0" smtClean="0">
              <a:solidFill>
                <a:srgbClr val="FFFFFF"/>
              </a:solidFill>
            </a:endParaRPr>
          </a:p>
          <a:p>
            <a:pPr eaLnBrk="0" fontAlgn="auto" hangingPunct="0">
              <a:spcAft>
                <a:spcPts val="0"/>
              </a:spcAft>
            </a:pPr>
            <a:endParaRPr lang="en-GB" sz="1800" dirty="0" smtClean="0">
              <a:solidFill>
                <a:srgbClr val="FFFFFF"/>
              </a:solidFill>
            </a:endParaRPr>
          </a:p>
          <a:p>
            <a:pPr fontAlgn="auto">
              <a:spcAft>
                <a:spcPts val="0"/>
              </a:spcAft>
            </a:pPr>
            <a:endParaRPr lang="en-GB" b="1" dirty="0" smtClean="0">
              <a:solidFill>
                <a:srgbClr val="FFFFFF"/>
              </a:solidFill>
            </a:endParaRPr>
          </a:p>
          <a:p>
            <a:pPr fontAlgn="auto">
              <a:spcAft>
                <a:spcPts val="0"/>
              </a:spcAft>
            </a:pPr>
            <a:endParaRPr lang="da-DK" dirty="0"/>
          </a:p>
        </p:txBody>
      </p:sp>
    </p:spTree>
    <p:extLst>
      <p:ext uri="{BB962C8B-B14F-4D97-AF65-F5344CB8AC3E}">
        <p14:creationId xmlns:p14="http://schemas.microsoft.com/office/powerpoint/2010/main" val="2146004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9" descr="38022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7" t="18966" r="5495" b="8258"/>
          <a:stretch/>
        </p:blipFill>
        <p:spPr bwMode="auto">
          <a:xfrm>
            <a:off x="0" y="1153110"/>
            <a:ext cx="9144000" cy="126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en-GB" dirty="0" smtClean="0">
                <a:solidFill>
                  <a:srgbClr val="FFFFFF"/>
                </a:solidFill>
              </a:rPr>
              <a:t>Outline of application areas</a:t>
            </a:r>
          </a:p>
        </p:txBody>
      </p:sp>
      <p:sp>
        <p:nvSpPr>
          <p:cNvPr id="3" name="Content Placeholder 2"/>
          <p:cNvSpPr>
            <a:spLocks noGrp="1"/>
          </p:cNvSpPr>
          <p:nvPr>
            <p:ph sz="quarter" idx="13"/>
          </p:nvPr>
        </p:nvSpPr>
        <p:spPr/>
        <p:txBody>
          <a:bodyPr/>
          <a:lstStyle/>
          <a:p>
            <a:pPr algn="ctr" eaLnBrk="0" hangingPunct="0"/>
            <a:endParaRPr lang="en-GB" sz="3200" b="1" dirty="0" smtClean="0">
              <a:solidFill>
                <a:srgbClr val="FFFFFF"/>
              </a:solidFill>
            </a:endParaRPr>
          </a:p>
          <a:p>
            <a:pPr algn="ctr" eaLnBrk="0" hangingPunct="0"/>
            <a:endParaRPr lang="en-GB" sz="3200" b="1" dirty="0">
              <a:solidFill>
                <a:srgbClr val="FFFFFF"/>
              </a:solidFill>
            </a:endParaRPr>
          </a:p>
          <a:p>
            <a:pPr algn="ctr" eaLnBrk="0" hangingPunct="0"/>
            <a:endParaRPr lang="en-GB" sz="3200" b="1" dirty="0" smtClean="0">
              <a:solidFill>
                <a:srgbClr val="FFFFFF"/>
              </a:solidFill>
            </a:endParaRPr>
          </a:p>
          <a:p>
            <a:pPr marL="0" indent="0" algn="ctr" eaLnBrk="0" hangingPunct="0">
              <a:buNone/>
            </a:pPr>
            <a:r>
              <a:rPr lang="en-GB" sz="2400" b="1" dirty="0" smtClean="0">
                <a:solidFill>
                  <a:srgbClr val="FFFFFF"/>
                </a:solidFill>
              </a:rPr>
              <a:t>Be </a:t>
            </a:r>
            <a:r>
              <a:rPr lang="en-GB" sz="2400" b="1" dirty="0">
                <a:solidFill>
                  <a:srgbClr val="FFFFFF"/>
                </a:solidFill>
              </a:rPr>
              <a:t>on top of the world - </a:t>
            </a:r>
            <a:r>
              <a:rPr lang="en-GB" sz="2400" b="1" dirty="0" smtClean="0">
                <a:solidFill>
                  <a:srgbClr val="FFFFFF"/>
                </a:solidFill>
              </a:rPr>
              <a:t>know </a:t>
            </a:r>
            <a:r>
              <a:rPr lang="en-GB" sz="2400" b="1" dirty="0">
                <a:solidFill>
                  <a:srgbClr val="FFFFFF"/>
                </a:solidFill>
              </a:rPr>
              <a:t>your needs!</a:t>
            </a:r>
          </a:p>
          <a:p>
            <a:pPr marL="0" indent="0" eaLnBrk="0" hangingPunct="0">
              <a:buNone/>
            </a:pPr>
            <a:endParaRPr lang="en-GB" dirty="0">
              <a:solidFill>
                <a:srgbClr val="FFFFFF"/>
              </a:solidFill>
            </a:endParaRPr>
          </a:p>
          <a:p>
            <a:pPr eaLnBrk="0" hangingPunct="0"/>
            <a:r>
              <a:rPr lang="en-GB" dirty="0">
                <a:solidFill>
                  <a:srgbClr val="FFFFFF"/>
                </a:solidFill>
              </a:rPr>
              <a:t>The choice of software is not always </a:t>
            </a:r>
            <a:r>
              <a:rPr lang="en-GB" dirty="0" smtClean="0">
                <a:solidFill>
                  <a:srgbClr val="FFFFFF"/>
                </a:solidFill>
              </a:rPr>
              <a:t>obvious</a:t>
            </a:r>
            <a:endParaRPr lang="en-GB" dirty="0">
              <a:solidFill>
                <a:srgbClr val="FFFFFF"/>
              </a:solidFill>
            </a:endParaRPr>
          </a:p>
          <a:p>
            <a:pPr eaLnBrk="0" hangingPunct="0"/>
            <a:r>
              <a:rPr lang="en-GB" dirty="0">
                <a:solidFill>
                  <a:srgbClr val="FFFFFF"/>
                </a:solidFill>
              </a:rPr>
              <a:t>Several DHI products offer solutions to the same problems, </a:t>
            </a:r>
            <a:r>
              <a:rPr lang="en-GB" dirty="0" smtClean="0">
                <a:solidFill>
                  <a:srgbClr val="FFFFFF"/>
                </a:solidFill>
              </a:rPr>
              <a:t/>
            </a:r>
            <a:br>
              <a:rPr lang="en-GB" dirty="0" smtClean="0">
                <a:solidFill>
                  <a:srgbClr val="FFFFFF"/>
                </a:solidFill>
              </a:rPr>
            </a:br>
            <a:r>
              <a:rPr lang="en-GB" dirty="0" smtClean="0">
                <a:solidFill>
                  <a:srgbClr val="FFFFFF"/>
                </a:solidFill>
              </a:rPr>
              <a:t>but </a:t>
            </a:r>
            <a:r>
              <a:rPr lang="en-GB" dirty="0">
                <a:solidFill>
                  <a:srgbClr val="FFFFFF"/>
                </a:solidFill>
              </a:rPr>
              <a:t>with slightly different focus</a:t>
            </a:r>
          </a:p>
          <a:p>
            <a:pPr eaLnBrk="0" hangingPunct="0"/>
            <a:endParaRPr lang="en-GB" b="1" dirty="0">
              <a:solidFill>
                <a:srgbClr val="FFFFFF"/>
              </a:solidFill>
            </a:endParaRPr>
          </a:p>
          <a:p>
            <a:pPr marL="0" indent="0" eaLnBrk="0" hangingPunct="0">
              <a:buNone/>
            </a:pPr>
            <a:r>
              <a:rPr lang="en-GB" dirty="0">
                <a:solidFill>
                  <a:srgbClr val="FFFFFF"/>
                </a:solidFill>
              </a:rPr>
              <a:t>We can help you with the right choice…</a:t>
            </a:r>
          </a:p>
          <a:p>
            <a:endParaRPr lang="da-DK" dirty="0"/>
          </a:p>
        </p:txBody>
      </p:sp>
      <p:sp>
        <p:nvSpPr>
          <p:cNvPr id="2" name="Footer Placeholder 1"/>
          <p:cNvSpPr>
            <a:spLocks noGrp="1"/>
          </p:cNvSpPr>
          <p:nvPr>
            <p:ph type="ftr" sz="quarter" idx="11"/>
          </p:nvPr>
        </p:nvSpPr>
        <p:spPr/>
        <p:txBody>
          <a:bodyPr/>
          <a:lstStyle/>
          <a:p>
            <a:r>
              <a:rPr lang="en-GB" smtClean="0"/>
              <a:t>© DHI</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solidFill>
                  <a:srgbClr val="FFFFFF"/>
                </a:solidFill>
              </a:rPr>
              <a:t>Outline of application areas</a:t>
            </a:r>
          </a:p>
        </p:txBody>
      </p:sp>
      <p:sp>
        <p:nvSpPr>
          <p:cNvPr id="3" name="Content Placeholder 2"/>
          <p:cNvSpPr>
            <a:spLocks noGrp="1"/>
          </p:cNvSpPr>
          <p:nvPr>
            <p:ph sz="quarter" idx="13"/>
          </p:nvPr>
        </p:nvSpPr>
        <p:spPr/>
        <p:txBody>
          <a:bodyPr/>
          <a:lstStyle/>
          <a:p>
            <a:endParaRPr lang="da-DK"/>
          </a:p>
        </p:txBody>
      </p:sp>
      <p:sp>
        <p:nvSpPr>
          <p:cNvPr id="2" name="Footer Placeholder 1"/>
          <p:cNvSpPr>
            <a:spLocks noGrp="1"/>
          </p:cNvSpPr>
          <p:nvPr>
            <p:ph type="ftr" sz="quarter" idx="11"/>
          </p:nvPr>
        </p:nvSpPr>
        <p:spPr/>
        <p:txBody>
          <a:bodyPr/>
          <a:lstStyle/>
          <a:p>
            <a:r>
              <a:rPr lang="en-GB" smtClean="0"/>
              <a:t>© DHI</a:t>
            </a:r>
            <a:endParaRPr lang="en-GB"/>
          </a:p>
        </p:txBody>
      </p:sp>
      <p:graphicFrame>
        <p:nvGraphicFramePr>
          <p:cNvPr id="53259" name="Group 11"/>
          <p:cNvGraphicFramePr>
            <a:graphicFrameLocks noGrp="1"/>
          </p:cNvGraphicFramePr>
          <p:nvPr>
            <p:extLst>
              <p:ext uri="{D42A27DB-BD31-4B8C-83A1-F6EECF244321}">
                <p14:modId xmlns:p14="http://schemas.microsoft.com/office/powerpoint/2010/main" val="1553899031"/>
              </p:ext>
            </p:extLst>
          </p:nvPr>
        </p:nvGraphicFramePr>
        <p:xfrm>
          <a:off x="589749" y="1196752"/>
          <a:ext cx="8143454" cy="5151120"/>
        </p:xfrm>
        <a:graphic>
          <a:graphicData uri="http://schemas.openxmlformats.org/drawingml/2006/table">
            <a:tbl>
              <a:tblPr>
                <a:tableStyleId>{638B1855-1B75-4FBE-930C-398BA8C253C6}</a:tableStyleId>
              </a:tblPr>
              <a:tblGrid>
                <a:gridCol w="976206"/>
                <a:gridCol w="976206"/>
                <a:gridCol w="974721"/>
                <a:gridCol w="976206"/>
                <a:gridCol w="976206"/>
                <a:gridCol w="3263909"/>
              </a:tblGrid>
              <a:tr h="242645">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MIKE HYDRO River</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MIKE SHE </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MIKE FLOOD</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MIKE BASIN</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MIKE 21C</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000" u="none" strike="noStrike" cap="none" normalizeH="0" baseline="0" dirty="0" smtClean="0">
                          <a:ln>
                            <a:noFill/>
                          </a:ln>
                          <a:effectLst/>
                        </a:rPr>
                        <a:t>APPLICATION</a:t>
                      </a:r>
                      <a:endParaRPr kumimoji="0" lang="en-GB" sz="10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866">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dirty="0" smtClean="0">
                          <a:ln>
                            <a:noFill/>
                          </a:ln>
                          <a:effectLst/>
                          <a:sym typeface="Wingdings" pitchFamily="2" charset="2"/>
                        </a:rPr>
                        <a:t></a:t>
                      </a:r>
                      <a:endParaRPr kumimoji="0" lang="en-GB" sz="2000" b="1" i="0" u="none" strike="noStrike" cap="none" normalizeH="0" baseline="0" dirty="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Groundwater Management &amp; Development</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dirty="0" smtClean="0">
                          <a:ln>
                            <a:noFill/>
                          </a:ln>
                          <a:effectLst/>
                          <a:sym typeface="Wingdings" pitchFamily="2" charset="2"/>
                        </a:rPr>
                        <a:t></a:t>
                      </a:r>
                      <a:endParaRPr kumimoji="0" lang="en-GB" sz="2000" b="1" i="0" u="none" strike="noStrike" cap="none" normalizeH="0" baseline="0" dirty="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Watershed Hydrology</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River Basin Planning &amp; Management</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River &amp; Canal Hydraulics</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dirty="0" smtClean="0">
                          <a:ln>
                            <a:noFill/>
                          </a:ln>
                          <a:effectLst/>
                          <a:sym typeface="Wingdings" pitchFamily="2" charset="2"/>
                        </a:rPr>
                        <a:t></a:t>
                      </a:r>
                      <a:endParaRPr kumimoji="0" lang="en-GB" sz="2000" b="1" i="0" u="none" strike="noStrike" cap="none" normalizeH="0" baseline="0" dirty="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Reservoir Operation and Management</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smtClean="0">
                          <a:ln>
                            <a:noFill/>
                          </a:ln>
                          <a:effectLst/>
                        </a:rPr>
                        <a:t>Soil &amp; Groundwater Contamination</a:t>
                      </a:r>
                      <a:endParaRPr kumimoji="0" lang="en-GB" sz="12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866">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Flood forecasting and Flood Alleviation</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Wetland Protection and Restoration</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Water Quality &amp; Ecology</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Sediment Transport &amp; Morphology</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232">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Irrigation in Agriculture</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866">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2000" u="none" strike="noStrike" cap="none" normalizeH="0" baseline="0" smtClean="0">
                          <a:ln>
                            <a:noFill/>
                          </a:ln>
                          <a:effectLst/>
                          <a:sym typeface="Wingdings" pitchFamily="2" charset="2"/>
                        </a:rPr>
                        <a:t></a:t>
                      </a:r>
                      <a:endParaRPr kumimoji="0" lang="en-GB" sz="2000" b="1" i="0" u="none" strike="noStrike" cap="none" normalizeH="0" baseline="0" smtClean="0">
                        <a:ln>
                          <a:noFill/>
                        </a:ln>
                        <a:solidFill>
                          <a:schemeClr val="bg1"/>
                        </a:solidFill>
                        <a:effectLst/>
                        <a:latin typeface="+mn-lt"/>
                        <a:cs typeface="Arial" charset="0"/>
                        <a:sym typeface="Wingdings" pitchFamily="2"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da-DK" sz="2000" b="0" i="0" u="none" strike="noStrike" cap="none" normalizeH="0" baseline="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GB" sz="1200" u="none" strike="noStrike" cap="none" normalizeH="0" baseline="0" dirty="0" smtClean="0">
                          <a:ln>
                            <a:noFill/>
                          </a:ln>
                          <a:effectLst/>
                        </a:rPr>
                        <a:t>Integrated Water Resources Management</a:t>
                      </a:r>
                      <a:endParaRPr kumimoji="0" lang="en-GB" sz="12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noFill/>
        </p:spPr>
        <p:txBody>
          <a:bodyPr/>
          <a:lstStyle/>
          <a:p>
            <a:pPr eaLnBrk="1" hangingPunct="1"/>
            <a:r>
              <a:rPr lang="en-GB" dirty="0" smtClean="0">
                <a:solidFill>
                  <a:srgbClr val="FFFFFF"/>
                </a:solidFill>
              </a:rPr>
              <a:t>DHI</a:t>
            </a:r>
            <a:endParaRPr lang="en-GB" dirty="0" smtClean="0">
              <a:solidFill>
                <a:srgbClr val="FFFFFF"/>
              </a:solidFill>
              <a:sym typeface="Wingdings 2" pitchFamily="18" charset="2"/>
            </a:endParaRPr>
          </a:p>
        </p:txBody>
      </p:sp>
      <p:sp>
        <p:nvSpPr>
          <p:cNvPr id="3075" name="Rectangle 2"/>
          <p:cNvSpPr>
            <a:spLocks noGrp="1" noChangeArrowheads="1"/>
          </p:cNvSpPr>
          <p:nvPr>
            <p:ph sz="quarter" idx="13"/>
          </p:nvPr>
        </p:nvSpPr>
        <p:spPr/>
        <p:txBody>
          <a:bodyPr/>
          <a:lstStyle/>
          <a:p>
            <a:endParaRPr lang="en-GB" b="1" noProof="1" smtClean="0">
              <a:solidFill>
                <a:srgbClr val="FFFFFF"/>
              </a:solidFill>
            </a:endParaRPr>
          </a:p>
          <a:p>
            <a:r>
              <a:rPr lang="en-GB" b="1" noProof="1" smtClean="0">
                <a:solidFill>
                  <a:srgbClr val="FFFFFF"/>
                </a:solidFill>
              </a:rPr>
              <a:t>DHI is </a:t>
            </a:r>
            <a:r>
              <a:rPr lang="en-GB" noProof="1" smtClean="0">
                <a:solidFill>
                  <a:srgbClr val="FFFFFF"/>
                </a:solidFill>
              </a:rPr>
              <a:t>an independent, self-governing research and consultancy organisation (not-for-profit)</a:t>
            </a:r>
          </a:p>
          <a:p>
            <a:pPr>
              <a:spcBef>
                <a:spcPct val="75000"/>
              </a:spcBef>
            </a:pPr>
            <a:r>
              <a:rPr lang="en-GB" b="1" noProof="1" smtClean="0">
                <a:solidFill>
                  <a:srgbClr val="FFFFFF"/>
                </a:solidFill>
              </a:rPr>
              <a:t>DHI builds </a:t>
            </a:r>
            <a:r>
              <a:rPr lang="en-GB" noProof="1" smtClean="0">
                <a:solidFill>
                  <a:srgbClr val="FFFFFF"/>
                </a:solidFill>
              </a:rPr>
              <a:t>competence and promotes technological development relevant to the water and the environment</a:t>
            </a:r>
          </a:p>
          <a:p>
            <a:pPr>
              <a:spcBef>
                <a:spcPct val="75000"/>
              </a:spcBef>
            </a:pPr>
            <a:r>
              <a:rPr lang="en-GB" b="1" noProof="1" smtClean="0">
                <a:solidFill>
                  <a:srgbClr val="FFFFFF"/>
                </a:solidFill>
              </a:rPr>
              <a:t>DHI has </a:t>
            </a:r>
            <a:r>
              <a:rPr lang="en-GB" noProof="1" smtClean="0">
                <a:solidFill>
                  <a:srgbClr val="FFFFFF"/>
                </a:solidFill>
              </a:rPr>
              <a:t>ongoing activities world-wide</a:t>
            </a:r>
          </a:p>
          <a:p>
            <a:pPr>
              <a:spcBef>
                <a:spcPct val="75000"/>
              </a:spcBef>
            </a:pPr>
            <a:r>
              <a:rPr lang="en-GB" b="1" noProof="1" smtClean="0">
                <a:solidFill>
                  <a:srgbClr val="FFFFFF"/>
                </a:solidFill>
              </a:rPr>
              <a:t>DHI has </a:t>
            </a:r>
            <a:r>
              <a:rPr lang="en-GB" noProof="1" smtClean="0">
                <a:solidFill>
                  <a:srgbClr val="FFFFFF"/>
                </a:solidFill>
              </a:rPr>
              <a:t>a total staff of 100</a:t>
            </a:r>
            <a:r>
              <a:rPr lang="da-DK" dirty="0" smtClean="0">
                <a:solidFill>
                  <a:srgbClr val="FFFFFF"/>
                </a:solidFill>
              </a:rPr>
              <a:t>0+</a:t>
            </a:r>
            <a:endParaRPr lang="da-DK" noProof="1" smtClean="0">
              <a:solidFill>
                <a:srgbClr val="FFFFFF"/>
              </a:solidFill>
            </a:endParaRPr>
          </a:p>
        </p:txBody>
      </p:sp>
      <p:sp>
        <p:nvSpPr>
          <p:cNvPr id="2" name="Footer Placeholder 1"/>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1065689048"/>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AL-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40768"/>
            <a:ext cx="2376264" cy="160232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Grp="1" noChangeArrowheads="1"/>
          </p:cNvSpPr>
          <p:nvPr>
            <p:ph type="title"/>
          </p:nvPr>
        </p:nvSpPr>
        <p:spPr/>
        <p:txBody>
          <a:bodyPr/>
          <a:lstStyle/>
          <a:p>
            <a:pPr eaLnBrk="1" hangingPunct="1"/>
            <a:r>
              <a:rPr lang="en-GB" dirty="0" smtClean="0">
                <a:solidFill>
                  <a:srgbClr val="FFFFFF"/>
                </a:solidFill>
              </a:rPr>
              <a:t>Conclusion</a:t>
            </a:r>
          </a:p>
        </p:txBody>
      </p:sp>
      <p:sp>
        <p:nvSpPr>
          <p:cNvPr id="11268" name="Rectangle 3"/>
          <p:cNvSpPr>
            <a:spLocks noGrp="1" noChangeArrowheads="1"/>
          </p:cNvSpPr>
          <p:nvPr>
            <p:ph sz="quarter" idx="13"/>
          </p:nvPr>
        </p:nvSpPr>
        <p:spPr/>
        <p:txBody>
          <a:bodyPr/>
          <a:lstStyle/>
          <a:p>
            <a:pPr>
              <a:lnSpc>
                <a:spcPct val="90000"/>
              </a:lnSpc>
            </a:pPr>
            <a:endParaRPr lang="en-GB" dirty="0" smtClean="0">
              <a:solidFill>
                <a:srgbClr val="FFFFFF"/>
              </a:solidFill>
            </a:endParaRPr>
          </a:p>
          <a:p>
            <a:pPr>
              <a:lnSpc>
                <a:spcPct val="90000"/>
              </a:lnSpc>
            </a:pPr>
            <a:r>
              <a:rPr lang="en-GB" dirty="0" smtClean="0">
                <a:solidFill>
                  <a:srgbClr val="FFFFFF"/>
                </a:solidFill>
              </a:rPr>
              <a:t>We have the tools</a:t>
            </a:r>
          </a:p>
          <a:p>
            <a:pPr lvl="1">
              <a:lnSpc>
                <a:spcPct val="90000"/>
              </a:lnSpc>
            </a:pPr>
            <a:r>
              <a:rPr lang="en-GB" sz="1800" dirty="0" smtClean="0">
                <a:solidFill>
                  <a:srgbClr val="FFFFFF"/>
                </a:solidFill>
              </a:rPr>
              <a:t>state-of-the art</a:t>
            </a:r>
          </a:p>
          <a:p>
            <a:pPr lvl="1">
              <a:lnSpc>
                <a:spcPct val="90000"/>
              </a:lnSpc>
            </a:pPr>
            <a:r>
              <a:rPr lang="en-GB" sz="1800" dirty="0" smtClean="0">
                <a:solidFill>
                  <a:srgbClr val="FFFFFF"/>
                </a:solidFill>
              </a:rPr>
              <a:t>tested / applied / reviewed / compared</a:t>
            </a:r>
          </a:p>
          <a:p>
            <a:pPr lvl="1">
              <a:lnSpc>
                <a:spcPct val="90000"/>
              </a:lnSpc>
            </a:pPr>
            <a:r>
              <a:rPr lang="en-GB" sz="1800" dirty="0" smtClean="0">
                <a:solidFill>
                  <a:srgbClr val="FFFFFF"/>
                </a:solidFill>
              </a:rPr>
              <a:t>ensure sustainability and continued support</a:t>
            </a:r>
          </a:p>
          <a:p>
            <a:pPr lvl="1">
              <a:lnSpc>
                <a:spcPct val="90000"/>
              </a:lnSpc>
            </a:pPr>
            <a:endParaRPr lang="en-GB" dirty="0" smtClean="0">
              <a:solidFill>
                <a:srgbClr val="FFFFFF"/>
              </a:solidFill>
            </a:endParaRPr>
          </a:p>
          <a:p>
            <a:pPr>
              <a:lnSpc>
                <a:spcPct val="90000"/>
              </a:lnSpc>
            </a:pPr>
            <a:r>
              <a:rPr lang="en-GB" dirty="0" smtClean="0">
                <a:solidFill>
                  <a:srgbClr val="FFFFFF"/>
                </a:solidFill>
              </a:rPr>
              <a:t>We have the ability to tailor the software to your needs</a:t>
            </a:r>
          </a:p>
          <a:p>
            <a:pPr>
              <a:lnSpc>
                <a:spcPct val="90000"/>
              </a:lnSpc>
            </a:pPr>
            <a:endParaRPr lang="en-GB" dirty="0" smtClean="0">
              <a:solidFill>
                <a:srgbClr val="FFFFFF"/>
              </a:solidFill>
            </a:endParaRPr>
          </a:p>
          <a:p>
            <a:pPr>
              <a:lnSpc>
                <a:spcPct val="90000"/>
              </a:lnSpc>
            </a:pPr>
            <a:r>
              <a:rPr lang="en-GB" dirty="0" smtClean="0">
                <a:solidFill>
                  <a:srgbClr val="FFFFFF"/>
                </a:solidFill>
              </a:rPr>
              <a:t>We are committed to develop a partnership</a:t>
            </a:r>
          </a:p>
          <a:p>
            <a:pPr lvl="1">
              <a:lnSpc>
                <a:spcPct val="90000"/>
              </a:lnSpc>
            </a:pPr>
            <a:r>
              <a:rPr lang="en-GB" sz="1800" dirty="0" smtClean="0">
                <a:solidFill>
                  <a:srgbClr val="FFFFFF"/>
                </a:solidFill>
              </a:rPr>
              <a:t>well-qualified staff</a:t>
            </a:r>
          </a:p>
          <a:p>
            <a:pPr lvl="1">
              <a:lnSpc>
                <a:spcPct val="90000"/>
              </a:lnSpc>
            </a:pPr>
            <a:r>
              <a:rPr lang="en-GB" sz="1800" dirty="0" smtClean="0">
                <a:solidFill>
                  <a:srgbClr val="FFFFFF"/>
                </a:solidFill>
              </a:rPr>
              <a:t>organisation</a:t>
            </a:r>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THANK YOU</a:t>
            </a:r>
            <a:endParaRPr lang="en-US" dirty="0"/>
          </a:p>
        </p:txBody>
      </p:sp>
      <p:sp>
        <p:nvSpPr>
          <p:cNvPr id="6" name="Subtitle 5"/>
          <p:cNvSpPr>
            <a:spLocks noGrp="1"/>
          </p:cNvSpPr>
          <p:nvPr>
            <p:ph type="subTitle" idx="1"/>
          </p:nvPr>
        </p:nvSpPr>
        <p:spPr>
          <a:xfrm>
            <a:off x="554182" y="3933056"/>
            <a:ext cx="8035637" cy="636647"/>
          </a:xfrm>
        </p:spPr>
        <p:txBody>
          <a:bodyPr/>
          <a:lstStyle/>
          <a:p>
            <a:pPr algn="r"/>
            <a:r>
              <a:rPr lang="en-US" smtClean="0"/>
              <a:t>Sajid Alam</a:t>
            </a:r>
            <a:endParaRPr lang="en-US"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61429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0" indent="0">
              <a:buNone/>
            </a:pPr>
            <a:endParaRPr lang="en-GB" dirty="0" smtClean="0"/>
          </a:p>
          <a:p>
            <a:pPr marL="0" indent="0" algn="ctr">
              <a:buNone/>
            </a:pPr>
            <a:r>
              <a:rPr lang="en-GB" sz="1600" dirty="0" smtClean="0"/>
              <a:t>Denmark, Australia, Bulgaria, Canada, China, Czech Republic, France, Germany, India, Italy, Malaysia, New Zealand, Norway, Poland, Romania, Singapore, Slovakia, Spain, South Africa, Sweden, UAE, USA, Brazil, Vietnam, Finland, Greece, Japan, Thailand, UK</a:t>
            </a:r>
          </a:p>
          <a:p>
            <a:endParaRPr lang="en-GB" dirty="0"/>
          </a:p>
        </p:txBody>
      </p:sp>
      <p:pic>
        <p:nvPicPr>
          <p:cNvPr id="2" name="Picture 1" descr="splash_color.jpg"/>
          <p:cNvPicPr>
            <a:picLocks noChangeAspect="1"/>
          </p:cNvPicPr>
          <p:nvPr/>
        </p:nvPicPr>
        <p:blipFill rotWithShape="1">
          <a:blip r:embed="rId2" cstate="print"/>
          <a:srcRect t="7007" b="9659"/>
          <a:stretch/>
        </p:blipFill>
        <p:spPr>
          <a:xfrm>
            <a:off x="-1" y="1124744"/>
            <a:ext cx="9144001" cy="1666876"/>
          </a:xfrm>
          <a:prstGeom prst="rect">
            <a:avLst/>
          </a:prstGeom>
          <a:effectLst/>
        </p:spPr>
      </p:pic>
      <p:sp>
        <p:nvSpPr>
          <p:cNvPr id="6" name="Title 5"/>
          <p:cNvSpPr>
            <a:spLocks noGrp="1"/>
          </p:cNvSpPr>
          <p:nvPr>
            <p:ph type="title"/>
          </p:nvPr>
        </p:nvSpPr>
        <p:spPr/>
        <p:txBody>
          <a:bodyPr/>
          <a:lstStyle/>
          <a:p>
            <a:r>
              <a:rPr lang="da-DK" dirty="0" smtClean="0"/>
              <a:t>DHI</a:t>
            </a:r>
            <a:endParaRPr lang="da-DK"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39848" y="2962873"/>
            <a:ext cx="3360344" cy="1890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653136"/>
            <a:ext cx="9144000" cy="307777"/>
          </a:xfrm>
          <a:prstGeom prst="rect">
            <a:avLst/>
          </a:prstGeom>
          <a:noFill/>
        </p:spPr>
        <p:txBody>
          <a:bodyPr wrap="square" rtlCol="0">
            <a:spAutoFit/>
          </a:bodyPr>
          <a:lstStyle/>
          <a:p>
            <a:pPr algn="ctr"/>
            <a:r>
              <a:rPr lang="en-GB" sz="1400" dirty="0" smtClean="0">
                <a:solidFill>
                  <a:prstClr val="white"/>
                </a:solidFill>
                <a:latin typeface="Arial"/>
              </a:rPr>
              <a:t>The expert in </a:t>
            </a:r>
            <a:r>
              <a:rPr lang="en-GB" sz="1400" b="1" dirty="0" smtClean="0">
                <a:solidFill>
                  <a:prstClr val="white"/>
                </a:solidFill>
                <a:latin typeface="Arial"/>
              </a:rPr>
              <a:t>WATER ENVIRONMENTS</a:t>
            </a:r>
            <a:endParaRPr lang="en-GB" sz="1400" b="1" dirty="0">
              <a:solidFill>
                <a:prstClr val="white"/>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147067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0" indent="0">
              <a:buNone/>
            </a:pPr>
            <a:endParaRPr lang="en-GB" dirty="0" smtClean="0"/>
          </a:p>
          <a:p>
            <a:r>
              <a:rPr lang="en-GB" dirty="0" smtClean="0"/>
              <a:t>Head Office – Delhi</a:t>
            </a:r>
          </a:p>
          <a:p>
            <a:r>
              <a:rPr lang="en-GB" dirty="0" smtClean="0"/>
              <a:t>Branch Office – Chandigarh , Chennai , Pune , Assam , Patna , </a:t>
            </a:r>
            <a:r>
              <a:rPr lang="en-GB" dirty="0"/>
              <a:t>Gujarat, Dehradun</a:t>
            </a:r>
          </a:p>
          <a:p>
            <a:endParaRPr lang="en-GB" dirty="0" smtClean="0"/>
          </a:p>
          <a:p>
            <a:r>
              <a:rPr lang="en-GB" dirty="0" smtClean="0"/>
              <a:t> </a:t>
            </a:r>
            <a:endParaRPr lang="en-GB" dirty="0"/>
          </a:p>
        </p:txBody>
      </p:sp>
      <p:pic>
        <p:nvPicPr>
          <p:cNvPr id="2" name="Picture 1" descr="splash_color.jpg"/>
          <p:cNvPicPr>
            <a:picLocks noChangeAspect="1"/>
          </p:cNvPicPr>
          <p:nvPr/>
        </p:nvPicPr>
        <p:blipFill rotWithShape="1">
          <a:blip r:embed="rId2" cstate="print"/>
          <a:srcRect t="7007" b="9659"/>
          <a:stretch/>
        </p:blipFill>
        <p:spPr>
          <a:xfrm>
            <a:off x="-1" y="1124744"/>
            <a:ext cx="9144001" cy="1666876"/>
          </a:xfrm>
          <a:prstGeom prst="rect">
            <a:avLst/>
          </a:prstGeom>
          <a:effectLst/>
        </p:spPr>
      </p:pic>
      <p:sp>
        <p:nvSpPr>
          <p:cNvPr id="6" name="Title 5"/>
          <p:cNvSpPr>
            <a:spLocks noGrp="1"/>
          </p:cNvSpPr>
          <p:nvPr>
            <p:ph type="title"/>
          </p:nvPr>
        </p:nvSpPr>
        <p:spPr/>
        <p:txBody>
          <a:bodyPr/>
          <a:lstStyle/>
          <a:p>
            <a:r>
              <a:rPr lang="da-DK" dirty="0" smtClean="0"/>
              <a:t>DHI (India) Water and Environment Pvt Ltd</a:t>
            </a:r>
            <a:endParaRPr lang="da-DK"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39848" y="2962873"/>
            <a:ext cx="3360344" cy="1890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653136"/>
            <a:ext cx="9144000" cy="307777"/>
          </a:xfrm>
          <a:prstGeom prst="rect">
            <a:avLst/>
          </a:prstGeom>
          <a:noFill/>
        </p:spPr>
        <p:txBody>
          <a:bodyPr wrap="square" rtlCol="0">
            <a:spAutoFit/>
          </a:bodyPr>
          <a:lstStyle/>
          <a:p>
            <a:pPr algn="ctr"/>
            <a:r>
              <a:rPr lang="en-GB" sz="1400" dirty="0" smtClean="0">
                <a:solidFill>
                  <a:prstClr val="white"/>
                </a:solidFill>
                <a:latin typeface="Arial"/>
              </a:rPr>
              <a:t>The expert in </a:t>
            </a:r>
            <a:r>
              <a:rPr lang="en-GB" sz="1400" b="1" dirty="0" smtClean="0">
                <a:solidFill>
                  <a:prstClr val="white"/>
                </a:solidFill>
                <a:latin typeface="Arial"/>
              </a:rPr>
              <a:t>WATER ENVIRONMENTS</a:t>
            </a:r>
            <a:endParaRPr lang="en-GB" sz="1400" b="1" dirty="0">
              <a:solidFill>
                <a:prstClr val="white"/>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62292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latin typeface="+mn-lt"/>
              </a:rPr>
              <a:t>GTS – </a:t>
            </a:r>
            <a:r>
              <a:rPr lang="en-NZ" dirty="0"/>
              <a:t>Advanced Technology Group </a:t>
            </a:r>
            <a:endParaRPr lang="en-GB" dirty="0">
              <a:solidFill>
                <a:srgbClr val="FFFFFF"/>
              </a:solidFill>
              <a:latin typeface="+mn-lt"/>
            </a:endParaRPr>
          </a:p>
        </p:txBody>
      </p:sp>
      <p:sp>
        <p:nvSpPr>
          <p:cNvPr id="3" name="Content Placeholder 2"/>
          <p:cNvSpPr>
            <a:spLocks noGrp="1"/>
          </p:cNvSpPr>
          <p:nvPr>
            <p:ph sz="quarter" idx="13"/>
          </p:nvPr>
        </p:nvSpPr>
        <p:spPr/>
        <p:txBody>
          <a:bodyPr/>
          <a:lstStyle/>
          <a:p>
            <a:pPr marL="0" indent="0">
              <a:buNone/>
            </a:pPr>
            <a:endParaRPr lang="en-GB" b="1" dirty="0" smtClean="0">
              <a:solidFill>
                <a:srgbClr val="FFFFFF"/>
              </a:solidFill>
            </a:endParaRPr>
          </a:p>
          <a:p>
            <a:pPr marL="0" indent="0">
              <a:buNone/>
            </a:pPr>
            <a:r>
              <a:rPr lang="en-GB" b="1" dirty="0" smtClean="0">
                <a:solidFill>
                  <a:srgbClr val="FFFFFF"/>
                </a:solidFill>
              </a:rPr>
              <a:t>DHI </a:t>
            </a:r>
            <a:r>
              <a:rPr lang="en-GB" b="1" dirty="0">
                <a:solidFill>
                  <a:srgbClr val="FFFFFF"/>
                </a:solidFill>
              </a:rPr>
              <a:t>– a part of </a:t>
            </a:r>
            <a:r>
              <a:rPr lang="en-GB" b="1" dirty="0" smtClean="0">
                <a:solidFill>
                  <a:srgbClr val="FFFFFF"/>
                </a:solidFill>
              </a:rPr>
              <a:t>GTS</a:t>
            </a:r>
          </a:p>
          <a:p>
            <a:pPr marL="0" indent="0">
              <a:buNone/>
            </a:pPr>
            <a:endParaRPr lang="en-GB" b="1" dirty="0" smtClean="0">
              <a:solidFill>
                <a:srgbClr val="FFFFFF"/>
              </a:solidFill>
            </a:endParaRPr>
          </a:p>
          <a:p>
            <a:r>
              <a:rPr lang="en-GB" sz="1800" dirty="0">
                <a:solidFill>
                  <a:srgbClr val="FFFFFF"/>
                </a:solidFill>
              </a:rPr>
              <a:t>The GTS institutes are the core of the Danish technological infrastructure </a:t>
            </a:r>
            <a:endParaRPr lang="en-GB" sz="1800" dirty="0" smtClean="0">
              <a:solidFill>
                <a:srgbClr val="FFFFFF"/>
              </a:solidFill>
            </a:endParaRPr>
          </a:p>
          <a:p>
            <a:r>
              <a:rPr lang="en-GB" sz="1800" dirty="0">
                <a:solidFill>
                  <a:srgbClr val="FFFFFF"/>
                </a:solidFill>
              </a:rPr>
              <a:t>GTS is one of Denmark’s largest consulting </a:t>
            </a:r>
            <a:r>
              <a:rPr lang="en-GB" sz="1800" dirty="0" smtClean="0">
                <a:solidFill>
                  <a:srgbClr val="FFFFFF"/>
                </a:solidFill>
              </a:rPr>
              <a:t>networks</a:t>
            </a:r>
          </a:p>
          <a:p>
            <a:r>
              <a:rPr lang="en-GB" sz="1800" dirty="0">
                <a:solidFill>
                  <a:srgbClr val="FFFFFF"/>
                </a:solidFill>
              </a:rPr>
              <a:t>Every year we assist </a:t>
            </a:r>
            <a:r>
              <a:rPr lang="en-GB" sz="1800" dirty="0" smtClean="0">
                <a:solidFill>
                  <a:srgbClr val="FFFFFF"/>
                </a:solidFill>
              </a:rPr>
              <a:t>more than 20,000 </a:t>
            </a:r>
            <a:r>
              <a:rPr lang="en-GB" sz="1800" dirty="0">
                <a:solidFill>
                  <a:srgbClr val="FFFFFF"/>
                </a:solidFill>
              </a:rPr>
              <a:t>private businesses and public </a:t>
            </a:r>
            <a:r>
              <a:rPr lang="en-GB" sz="1800" dirty="0" smtClean="0">
                <a:solidFill>
                  <a:srgbClr val="FFFFFF"/>
                </a:solidFill>
              </a:rPr>
              <a:t>authorities</a:t>
            </a:r>
          </a:p>
          <a:p>
            <a:r>
              <a:rPr lang="en-GB" sz="1800" dirty="0">
                <a:solidFill>
                  <a:srgbClr val="FFFFFF"/>
                </a:solidFill>
              </a:rPr>
              <a:t>We serve customers in approx. 100 countries</a:t>
            </a:r>
          </a:p>
          <a:p>
            <a:endParaRPr lang="en-GB" dirty="0">
              <a:solidFill>
                <a:srgbClr val="FFFFFF"/>
              </a:solidFill>
            </a:endParaRPr>
          </a:p>
          <a:p>
            <a:endParaRPr lang="en-GB" dirty="0">
              <a:solidFill>
                <a:srgbClr val="FFFFFF"/>
              </a:solidFill>
            </a:endParaRPr>
          </a:p>
          <a:p>
            <a:endParaRPr lang="en-GB" dirty="0">
              <a:solidFill>
                <a:srgbClr val="FFFFFF"/>
              </a:solidFill>
            </a:endParaRPr>
          </a:p>
          <a:p>
            <a:pPr marL="0" indent="0">
              <a:buNone/>
            </a:pPr>
            <a:endParaRPr lang="en-GB" b="1" dirty="0">
              <a:solidFill>
                <a:srgbClr val="FFFFFF"/>
              </a:solidFill>
            </a:endParaRPr>
          </a:p>
          <a:p>
            <a:endParaRPr lang="da-DK" dirty="0"/>
          </a:p>
        </p:txBody>
      </p:sp>
      <p:sp>
        <p:nvSpPr>
          <p:cNvPr id="7" name="Footer Placeholder 6"/>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grpSp>
        <p:nvGrpSpPr>
          <p:cNvPr id="8" name="Group 7"/>
          <p:cNvGrpSpPr/>
          <p:nvPr/>
        </p:nvGrpSpPr>
        <p:grpSpPr>
          <a:xfrm>
            <a:off x="5364088" y="1556792"/>
            <a:ext cx="2520000" cy="2520000"/>
            <a:chOff x="554180" y="2461190"/>
            <a:chExt cx="1945179" cy="1945179"/>
          </a:xfrm>
        </p:grpSpPr>
        <p:pic>
          <p:nvPicPr>
            <p:cNvPr id="9" name="Picture 5" descr="P:\Presse og Profilering\Logo\GTS-familiebillede\GTS hjul 2009.gif"/>
            <p:cNvPicPr>
              <a:picLocks noChangeAspect="1" noChangeArrowheads="1"/>
            </p:cNvPicPr>
            <p:nvPr/>
          </p:nvPicPr>
          <p:blipFill>
            <a:blip r:embed="rId2" cstate="print"/>
            <a:stretch>
              <a:fillRect/>
            </a:stretch>
          </p:blipFill>
          <p:spPr bwMode="auto">
            <a:xfrm>
              <a:off x="554180" y="2461190"/>
              <a:ext cx="1945179" cy="1945179"/>
            </a:xfrm>
            <a:prstGeom prst="rect">
              <a:avLst/>
            </a:prstGeom>
            <a:noFill/>
            <a:ln w="9525">
              <a:noFill/>
              <a:miter lim="800000"/>
              <a:headEnd/>
              <a:tailEnd/>
            </a:ln>
            <a:effectLst/>
          </p:spPr>
        </p:pic>
        <p:sp>
          <p:nvSpPr>
            <p:cNvPr id="10" name="Rectangle 9"/>
            <p:cNvSpPr/>
            <p:nvPr/>
          </p:nvSpPr>
          <p:spPr>
            <a:xfrm>
              <a:off x="1023846" y="2672590"/>
              <a:ext cx="123568" cy="1306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pic>
          <p:nvPicPr>
            <p:cNvPr id="12" name="Picture 2" descr="http://dredging12.pianc.us/images/partneringlogos/DHI_Logo_Pos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861" y="2643403"/>
              <a:ext cx="402345" cy="2353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623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smtClean="0">
                <a:solidFill>
                  <a:srgbClr val="FFFFFF"/>
                </a:solidFill>
              </a:rPr>
              <a:t>DHI’s mission</a:t>
            </a:r>
            <a:endParaRPr lang="en-GB" sz="2800" dirty="0" smtClean="0">
              <a:solidFill>
                <a:srgbClr val="FFFFFF"/>
              </a:solidFill>
            </a:endParaRPr>
          </a:p>
        </p:txBody>
      </p:sp>
      <p:sp>
        <p:nvSpPr>
          <p:cNvPr id="4099" name="Rectangle 3"/>
          <p:cNvSpPr>
            <a:spLocks noGrp="1" noChangeArrowheads="1"/>
          </p:cNvSpPr>
          <p:nvPr>
            <p:ph sz="quarter" idx="13"/>
          </p:nvPr>
        </p:nvSpPr>
        <p:spPr/>
        <p:txBody>
          <a:bodyPr/>
          <a:lstStyle/>
          <a:p>
            <a:pPr eaLnBrk="1" hangingPunct="1">
              <a:spcBef>
                <a:spcPct val="0"/>
              </a:spcBef>
              <a:buFont typeface="Wingdings" pitchFamily="2" charset="2"/>
              <a:buNone/>
            </a:pPr>
            <a:endParaRPr lang="en-GB" sz="1800" i="1" dirty="0" smtClean="0">
              <a:solidFill>
                <a:srgbClr val="FFFFFF"/>
              </a:solidFill>
            </a:endParaRPr>
          </a:p>
          <a:p>
            <a:pPr eaLnBrk="1" hangingPunct="1">
              <a:spcBef>
                <a:spcPct val="0"/>
              </a:spcBef>
              <a:buFont typeface="Wingdings" pitchFamily="2" charset="2"/>
              <a:buNone/>
            </a:pPr>
            <a:endParaRPr lang="en-GB" sz="1800" i="1" dirty="0">
              <a:solidFill>
                <a:srgbClr val="FFFFFF"/>
              </a:solidFill>
            </a:endParaRPr>
          </a:p>
          <a:p>
            <a:pPr eaLnBrk="1" hangingPunct="1">
              <a:spcBef>
                <a:spcPct val="0"/>
              </a:spcBef>
              <a:buFont typeface="Wingdings" pitchFamily="2" charset="2"/>
              <a:buNone/>
            </a:pPr>
            <a:endParaRPr lang="en-GB" sz="1800" i="1" dirty="0" smtClean="0">
              <a:solidFill>
                <a:srgbClr val="FFFFFF"/>
              </a:solidFill>
            </a:endParaRPr>
          </a:p>
          <a:p>
            <a:pPr eaLnBrk="1" hangingPunct="1">
              <a:spcBef>
                <a:spcPct val="0"/>
              </a:spcBef>
              <a:buFont typeface="Wingdings" pitchFamily="2" charset="2"/>
              <a:buNone/>
            </a:pPr>
            <a:endParaRPr lang="en-GB" sz="1800" i="1" dirty="0">
              <a:solidFill>
                <a:srgbClr val="FFFFFF"/>
              </a:solidFill>
            </a:endParaRPr>
          </a:p>
          <a:p>
            <a:pPr eaLnBrk="1" hangingPunct="1">
              <a:spcBef>
                <a:spcPct val="0"/>
              </a:spcBef>
              <a:buFont typeface="Wingdings" pitchFamily="2" charset="2"/>
              <a:buNone/>
            </a:pPr>
            <a:endParaRPr lang="en-GB" sz="1800" i="1" dirty="0" smtClean="0">
              <a:solidFill>
                <a:srgbClr val="FFFFFF"/>
              </a:solidFill>
            </a:endParaRPr>
          </a:p>
          <a:p>
            <a:pPr eaLnBrk="1" hangingPunct="1">
              <a:spcBef>
                <a:spcPct val="0"/>
              </a:spcBef>
              <a:buFont typeface="Wingdings" pitchFamily="2" charset="2"/>
              <a:buNone/>
            </a:pPr>
            <a:endParaRPr lang="en-GB" sz="1800" i="1" dirty="0">
              <a:solidFill>
                <a:srgbClr val="FFFFFF"/>
              </a:solidFill>
            </a:endParaRPr>
          </a:p>
          <a:p>
            <a:pPr eaLnBrk="1" hangingPunct="1">
              <a:spcBef>
                <a:spcPct val="0"/>
              </a:spcBef>
              <a:buFont typeface="Wingdings" pitchFamily="2" charset="2"/>
              <a:buNone/>
            </a:pPr>
            <a:r>
              <a:rPr lang="en-GB" sz="1800" i="1" dirty="0" smtClean="0">
                <a:solidFill>
                  <a:srgbClr val="FFFFFF"/>
                </a:solidFill>
              </a:rPr>
              <a:t>			</a:t>
            </a:r>
          </a:p>
          <a:p>
            <a:pPr eaLnBrk="1" hangingPunct="1">
              <a:spcBef>
                <a:spcPct val="0"/>
              </a:spcBef>
              <a:buFont typeface="Wingdings" pitchFamily="2" charset="2"/>
              <a:buNone/>
            </a:pPr>
            <a:r>
              <a:rPr lang="en-GB" sz="1800" i="1" dirty="0">
                <a:solidFill>
                  <a:srgbClr val="FFFFFF"/>
                </a:solidFill>
              </a:rPr>
              <a:t>	</a:t>
            </a:r>
            <a:r>
              <a:rPr lang="en-GB" sz="1800" i="1" dirty="0" smtClean="0">
                <a:solidFill>
                  <a:srgbClr val="FFFFFF"/>
                </a:solidFill>
              </a:rPr>
              <a:t>		We transform knowledge of water into</a:t>
            </a:r>
          </a:p>
          <a:p>
            <a:pPr eaLnBrk="1" hangingPunct="1">
              <a:spcBef>
                <a:spcPct val="0"/>
              </a:spcBef>
              <a:buFont typeface="Wingdings" pitchFamily="2" charset="2"/>
              <a:buNone/>
            </a:pPr>
            <a:r>
              <a:rPr lang="en-GB" sz="1800" i="1" dirty="0" smtClean="0">
                <a:solidFill>
                  <a:srgbClr val="FFFFFF"/>
                </a:solidFill>
              </a:rPr>
              <a:t>			value for customers and welfare for the</a:t>
            </a:r>
          </a:p>
          <a:p>
            <a:pPr eaLnBrk="1" hangingPunct="1">
              <a:spcBef>
                <a:spcPct val="0"/>
              </a:spcBef>
              <a:buFont typeface="Wingdings" pitchFamily="2" charset="2"/>
              <a:buNone/>
            </a:pPr>
            <a:r>
              <a:rPr lang="en-GB" sz="1800" i="1" dirty="0" smtClean="0">
                <a:solidFill>
                  <a:srgbClr val="FFFFFF"/>
                </a:solidFill>
              </a:rPr>
              <a:t>			global community…</a:t>
            </a:r>
            <a:endParaRPr lang="en-GB" sz="1800" dirty="0" smtClean="0">
              <a:solidFill>
                <a:srgbClr val="FFFFFF"/>
              </a:solidFill>
            </a:endParaRPr>
          </a:p>
          <a:p>
            <a:pPr eaLnBrk="1" hangingPunct="1">
              <a:spcBef>
                <a:spcPct val="0"/>
              </a:spcBef>
              <a:buFont typeface="Wingdings" pitchFamily="2" charset="2"/>
              <a:buNone/>
            </a:pPr>
            <a:endParaRPr lang="en-GB" sz="1800" dirty="0" smtClean="0">
              <a:solidFill>
                <a:srgbClr val="FFFFFF"/>
              </a:solidFill>
            </a:endParaRPr>
          </a:p>
        </p:txBody>
      </p:sp>
      <p:sp>
        <p:nvSpPr>
          <p:cNvPr id="2" name="Rectangle 1"/>
          <p:cNvSpPr/>
          <p:nvPr/>
        </p:nvSpPr>
        <p:spPr>
          <a:xfrm>
            <a:off x="3726160" y="4161853"/>
            <a:ext cx="5598368" cy="923330"/>
          </a:xfrm>
          <a:prstGeom prst="rect">
            <a:avLst/>
          </a:prstGeom>
        </p:spPr>
        <p:txBody>
          <a:bodyPr wrap="square">
            <a:spAutoFit/>
          </a:bodyPr>
          <a:lstStyle/>
          <a:p>
            <a:r>
              <a:rPr lang="en-GB" i="1" smtClean="0">
                <a:solidFill>
                  <a:srgbClr val="FFFFFF"/>
                </a:solidFill>
                <a:latin typeface="Arial"/>
              </a:rPr>
              <a:t>…We </a:t>
            </a:r>
            <a:r>
              <a:rPr lang="en-GB" i="1">
                <a:solidFill>
                  <a:srgbClr val="FFFFFF"/>
                </a:solidFill>
                <a:latin typeface="Arial"/>
              </a:rPr>
              <a:t>provide solutions by applying and</a:t>
            </a:r>
          </a:p>
          <a:p>
            <a:r>
              <a:rPr lang="en-GB" i="1">
                <a:solidFill>
                  <a:srgbClr val="FFFFFF"/>
                </a:solidFill>
                <a:latin typeface="Arial"/>
              </a:rPr>
              <a:t>integrating core competencies within a</a:t>
            </a:r>
          </a:p>
          <a:p>
            <a:r>
              <a:rPr lang="en-GB" i="1">
                <a:solidFill>
                  <a:srgbClr val="FFFFFF"/>
                </a:solidFill>
                <a:latin typeface="Arial"/>
              </a:rPr>
              <a:t>management and societal context</a:t>
            </a:r>
            <a:endParaRPr lang="en-GB">
              <a:solidFill>
                <a:srgbClr val="FFFFFF"/>
              </a:solidFill>
              <a:latin typeface="Arial"/>
            </a:endParaRPr>
          </a:p>
        </p:txBody>
      </p:sp>
      <p:pic>
        <p:nvPicPr>
          <p:cNvPr id="13" name="Picture 4" descr="http://www.clker.com/cliparts/M/g/I/a/E/v/grey-quotation-marks-md.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15616" y="2924944"/>
            <a:ext cx="655826" cy="432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clker.com/cliparts/M/g/I/a/E/v/grey-quotation-marks-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04606" y="4797151"/>
            <a:ext cx="655826"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TEG\Pictures\Images and photos\earth-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 y="3680475"/>
            <a:ext cx="3456384" cy="2844869"/>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1385481"/>
            <a:ext cx="9144000" cy="1323439"/>
          </a:xfrm>
          <a:prstGeom prst="rect">
            <a:avLst/>
          </a:prstGeom>
        </p:spPr>
        <p:txBody>
          <a:bodyPr wrap="square">
            <a:spAutoFit/>
          </a:bodyPr>
          <a:lstStyle/>
          <a:p>
            <a:pPr algn="ctr"/>
            <a:r>
              <a:rPr lang="en-GB" sz="2000" b="1" dirty="0" smtClean="0">
                <a:solidFill>
                  <a:srgbClr val="FFFFFF"/>
                </a:solidFill>
                <a:latin typeface="Arial"/>
              </a:rPr>
              <a:t>Knowledge about water, environment, and health</a:t>
            </a:r>
            <a:br>
              <a:rPr lang="en-GB" sz="2000" b="1" dirty="0" smtClean="0">
                <a:solidFill>
                  <a:srgbClr val="FFFFFF"/>
                </a:solidFill>
                <a:latin typeface="Arial"/>
              </a:rPr>
            </a:br>
            <a:endParaRPr lang="en-GB" sz="2000" b="1" dirty="0" smtClean="0">
              <a:solidFill>
                <a:srgbClr val="FFFFFF"/>
              </a:solidFill>
              <a:latin typeface="Arial"/>
            </a:endParaRPr>
          </a:p>
          <a:p>
            <a:pPr algn="ctr"/>
            <a:r>
              <a:rPr lang="en-GB" sz="2000" b="1" dirty="0" smtClean="0">
                <a:solidFill>
                  <a:srgbClr val="FFFFFF"/>
                </a:solidFill>
                <a:latin typeface="Arial"/>
              </a:rPr>
              <a:t>      </a:t>
            </a:r>
          </a:p>
          <a:p>
            <a:pPr algn="ctr"/>
            <a:r>
              <a:rPr lang="en-GB" sz="2000" b="1" dirty="0" smtClean="0">
                <a:solidFill>
                  <a:srgbClr val="FFFFFF"/>
                </a:solidFill>
                <a:latin typeface="Arial"/>
              </a:rPr>
              <a:t>value and welfare</a:t>
            </a:r>
            <a:endParaRPr lang="en-GB" sz="2000" b="1" dirty="0">
              <a:solidFill>
                <a:srgbClr val="FFFFFF"/>
              </a:solidFill>
              <a:latin typeface="Arial"/>
            </a:endParaRPr>
          </a:p>
        </p:txBody>
      </p:sp>
      <p:sp>
        <p:nvSpPr>
          <p:cNvPr id="17" name="AutoShape 3"/>
          <p:cNvSpPr>
            <a:spLocks noChangeArrowheads="1"/>
          </p:cNvSpPr>
          <p:nvPr/>
        </p:nvSpPr>
        <p:spPr bwMode="auto">
          <a:xfrm rot="5400000">
            <a:off x="4330700" y="1993032"/>
            <a:ext cx="317500" cy="165100"/>
          </a:xfrm>
          <a:prstGeom prst="rightArrow">
            <a:avLst>
              <a:gd name="adj1" fmla="val 50000"/>
              <a:gd name="adj2" fmla="val 48077"/>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rgbClr val="004165"/>
              </a:solidFill>
            </a:endParaRPr>
          </a:p>
        </p:txBody>
      </p:sp>
      <p:sp>
        <p:nvSpPr>
          <p:cNvPr id="3" name="Footer Placeholder 2"/>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157163483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dirty="0" smtClean="0">
                <a:solidFill>
                  <a:srgbClr val="FFFFFF"/>
                </a:solidFill>
              </a:rPr>
              <a:t>DHI’s vision</a:t>
            </a:r>
            <a:endParaRPr lang="en-GB" sz="2800" dirty="0" smtClean="0">
              <a:solidFill>
                <a:srgbClr val="FFFFFF"/>
              </a:solidFill>
            </a:endParaRPr>
          </a:p>
        </p:txBody>
      </p:sp>
      <p:sp>
        <p:nvSpPr>
          <p:cNvPr id="6147" name="Rectangle 3"/>
          <p:cNvSpPr>
            <a:spLocks noGrp="1" noChangeArrowheads="1"/>
          </p:cNvSpPr>
          <p:nvPr>
            <p:ph sz="quarter" idx="13"/>
          </p:nvPr>
        </p:nvSpPr>
        <p:spPr/>
        <p:txBody>
          <a:bodyPr/>
          <a:lstStyle/>
          <a:p>
            <a:pPr marL="0" indent="0" eaLnBrk="1" hangingPunct="1">
              <a:buSzPct val="75000"/>
              <a:buFont typeface="Wingdings" pitchFamily="2" charset="2"/>
              <a:buNone/>
            </a:pPr>
            <a:r>
              <a:rPr lang="en-GB" dirty="0" smtClean="0">
                <a:solidFill>
                  <a:srgbClr val="FFFFFF"/>
                </a:solidFill>
              </a:rPr>
              <a:t>We aim to be:</a:t>
            </a:r>
          </a:p>
          <a:p>
            <a:pPr marL="0" indent="0" eaLnBrk="1" hangingPunct="1">
              <a:buSzPct val="75000"/>
              <a:buFont typeface="Wingdings" pitchFamily="2" charset="2"/>
              <a:buNone/>
            </a:pPr>
            <a:endParaRPr lang="en-GB" dirty="0" smtClean="0">
              <a:solidFill>
                <a:srgbClr val="FFFFFF"/>
              </a:solidFill>
            </a:endParaRPr>
          </a:p>
          <a:p>
            <a:pPr marL="0" indent="0">
              <a:buSzPct val="75000"/>
              <a:buNone/>
            </a:pPr>
            <a:endParaRPr lang="en-GB" sz="1800" i="1" dirty="0" smtClean="0">
              <a:solidFill>
                <a:srgbClr val="FFFFFF"/>
              </a:solidFill>
            </a:endParaRPr>
          </a:p>
          <a:p>
            <a:pPr marL="0" indent="0">
              <a:buSzPct val="75000"/>
              <a:buNone/>
            </a:pPr>
            <a:r>
              <a:rPr lang="en-GB" sz="1800" i="1" dirty="0" smtClean="0">
                <a:solidFill>
                  <a:srgbClr val="FFFFFF"/>
                </a:solidFill>
              </a:rPr>
              <a:t>	The world’s preferred source of specialist knowledge </a:t>
            </a:r>
            <a:br>
              <a:rPr lang="en-GB" sz="1800" i="1" dirty="0" smtClean="0">
                <a:solidFill>
                  <a:srgbClr val="FFFFFF"/>
                </a:solidFill>
              </a:rPr>
            </a:br>
            <a:r>
              <a:rPr lang="en-GB" sz="1800" i="1" dirty="0" smtClean="0">
                <a:solidFill>
                  <a:srgbClr val="FFFFFF"/>
                </a:solidFill>
              </a:rPr>
              <a:t>	within our core competencies, striving to influence global </a:t>
            </a:r>
            <a:br>
              <a:rPr lang="en-GB" sz="1800" i="1" dirty="0" smtClean="0">
                <a:solidFill>
                  <a:srgbClr val="FFFFFF"/>
                </a:solidFill>
              </a:rPr>
            </a:br>
            <a:r>
              <a:rPr lang="en-GB" sz="1800" i="1" dirty="0" smtClean="0">
                <a:solidFill>
                  <a:srgbClr val="FFFFFF"/>
                </a:solidFill>
              </a:rPr>
              <a:t>	agendas within water and environmental management…</a:t>
            </a:r>
          </a:p>
        </p:txBody>
      </p:sp>
      <p:pic>
        <p:nvPicPr>
          <p:cNvPr id="12" name="Picture 4" descr="http://www.clker.com/cliparts/M/g/I/a/E/v/grey-quotation-marks-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655826" cy="4320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lker.com/cliparts/M/g/I/a/E/v/grey-quotation-marks-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60590" y="4653136"/>
            <a:ext cx="655826" cy="432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3812847"/>
            <a:ext cx="6249187" cy="1200329"/>
          </a:xfrm>
          <a:prstGeom prst="rect">
            <a:avLst/>
          </a:prstGeom>
        </p:spPr>
        <p:txBody>
          <a:bodyPr wrap="square">
            <a:spAutoFit/>
          </a:bodyPr>
          <a:lstStyle/>
          <a:p>
            <a:pPr algn="r">
              <a:buSzPct val="75000"/>
            </a:pPr>
            <a:endParaRPr lang="en-GB" i="1" dirty="0">
              <a:solidFill>
                <a:srgbClr val="FFFFFF"/>
              </a:solidFill>
              <a:latin typeface="Arial"/>
            </a:endParaRPr>
          </a:p>
          <a:p>
            <a:pPr algn="r">
              <a:buSzPct val="75000"/>
            </a:pPr>
            <a:r>
              <a:rPr lang="en-GB" i="1" dirty="0" smtClean="0">
                <a:solidFill>
                  <a:srgbClr val="FFFFFF"/>
                </a:solidFill>
                <a:latin typeface="Arial"/>
              </a:rPr>
              <a:t>…The </a:t>
            </a:r>
            <a:r>
              <a:rPr lang="en-GB" i="1" dirty="0">
                <a:solidFill>
                  <a:srgbClr val="FFFFFF"/>
                </a:solidFill>
                <a:latin typeface="Arial"/>
              </a:rPr>
              <a:t>world’s leading supplier of </a:t>
            </a:r>
            <a:r>
              <a:rPr lang="en-GB" i="1" dirty="0" err="1">
                <a:solidFill>
                  <a:srgbClr val="FFFFFF"/>
                </a:solidFill>
                <a:latin typeface="Arial"/>
              </a:rPr>
              <a:t>hydroinformatic</a:t>
            </a:r>
            <a:r>
              <a:rPr lang="en-GB" i="1" dirty="0">
                <a:solidFill>
                  <a:srgbClr val="FFFFFF"/>
                </a:solidFill>
                <a:latin typeface="Arial"/>
              </a:rPr>
              <a:t> tools. Our technology shall make a difference and set global standards</a:t>
            </a:r>
            <a:endParaRPr lang="en-GB" dirty="0">
              <a:solidFill>
                <a:srgbClr val="FFFFFF"/>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1840943732"/>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MIKE Powered by DHI</a:t>
            </a:r>
            <a:endParaRPr lang="en-US" dirty="0"/>
          </a:p>
        </p:txBody>
      </p:sp>
      <p:sp>
        <p:nvSpPr>
          <p:cNvPr id="3" name="Content Placeholder 2"/>
          <p:cNvSpPr>
            <a:spLocks noGrp="1"/>
          </p:cNvSpPr>
          <p:nvPr>
            <p:ph sz="quarter" idx="13"/>
          </p:nvPr>
        </p:nvSpPr>
        <p:spPr/>
        <p:txBody>
          <a:bodyPr/>
          <a:lstStyle/>
          <a:p>
            <a:endParaRPr lang="en-US" u="sng" dirty="0" smtClean="0"/>
          </a:p>
          <a:p>
            <a:r>
              <a:rPr lang="en-US" u="sng" dirty="0" smtClean="0"/>
              <a:t>CITIES</a:t>
            </a:r>
            <a:r>
              <a:rPr lang="en-US" dirty="0" smtClean="0"/>
              <a:t> – MIKE URBAN &amp; WEST</a:t>
            </a:r>
          </a:p>
          <a:p>
            <a:pPr marL="0" indent="0">
              <a:buNone/>
            </a:pPr>
            <a:endParaRPr lang="en-US" dirty="0" smtClean="0"/>
          </a:p>
          <a:p>
            <a:r>
              <a:rPr lang="en-US" u="sng" dirty="0" smtClean="0"/>
              <a:t>COAST &amp; SEA </a:t>
            </a:r>
            <a:r>
              <a:rPr lang="en-US" dirty="0" smtClean="0"/>
              <a:t>– MIKE 21 , MIKE 3 , LIT PACK , ABM Lab , ECO Lab ,            	                   MIKE C- MAP</a:t>
            </a:r>
          </a:p>
          <a:p>
            <a:pPr marL="0" indent="0">
              <a:buNone/>
            </a:pPr>
            <a:endParaRPr lang="en-US" dirty="0" smtClean="0"/>
          </a:p>
          <a:p>
            <a:r>
              <a:rPr lang="en-US" u="sng" dirty="0" smtClean="0"/>
              <a:t>WATER RESOURCE</a:t>
            </a:r>
            <a:r>
              <a:rPr lang="en-US" dirty="0" smtClean="0"/>
              <a:t> – MIKE SHE , MIKE FLOOD , MIKE HYDRO River,            	                             MIKE HYDRO Basin , MIKE 21 C</a:t>
            </a:r>
          </a:p>
          <a:p>
            <a:pPr marL="0" indent="0">
              <a:buNone/>
            </a:pPr>
            <a:endParaRPr lang="en-US" dirty="0" smtClean="0"/>
          </a:p>
          <a:p>
            <a:r>
              <a:rPr lang="en-US" u="sng" dirty="0" smtClean="0"/>
              <a:t>GROUNDWATER &amp; POROUS MEDIA  </a:t>
            </a:r>
            <a:r>
              <a:rPr lang="en-US" dirty="0" smtClean="0"/>
              <a:t>- FEFLOW</a:t>
            </a:r>
            <a:endParaRPr lang="en-US" dirty="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Tree>
    <p:extLst>
      <p:ext uri="{BB962C8B-B14F-4D97-AF65-F5344CB8AC3E}">
        <p14:creationId xmlns:p14="http://schemas.microsoft.com/office/powerpoint/2010/main" val="414483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spcBef>
                <a:spcPts val="600"/>
              </a:spcBef>
              <a:buClr>
                <a:schemeClr val="bg1"/>
              </a:buClr>
              <a:buNone/>
            </a:pPr>
            <a:endParaRPr lang="en-GB" dirty="0" smtClean="0">
              <a:solidFill>
                <a:srgbClr val="FFFFFF"/>
              </a:solidFill>
            </a:endParaRPr>
          </a:p>
          <a:p>
            <a:pPr marL="0" indent="0">
              <a:spcBef>
                <a:spcPts val="600"/>
              </a:spcBef>
              <a:buClr>
                <a:schemeClr val="bg1"/>
              </a:buClr>
              <a:buNone/>
            </a:pPr>
            <a:r>
              <a:rPr lang="en-GB" dirty="0" smtClean="0">
                <a:solidFill>
                  <a:srgbClr val="FFFFFF"/>
                </a:solidFill>
              </a:rPr>
              <a:t>Designed </a:t>
            </a:r>
            <a:r>
              <a:rPr lang="en-GB" dirty="0">
                <a:solidFill>
                  <a:srgbClr val="FFFFFF"/>
                </a:solidFill>
              </a:rPr>
              <a:t>to address complex water resources management problems</a:t>
            </a:r>
          </a:p>
          <a:p>
            <a:pPr marL="342900" indent="-342900">
              <a:spcBef>
                <a:spcPts val="600"/>
              </a:spcBef>
              <a:buClr>
                <a:schemeClr val="bg1"/>
              </a:buClr>
            </a:pPr>
            <a:endParaRPr lang="en-US" dirty="0" smtClean="0">
              <a:solidFill>
                <a:srgbClr val="FFFFFF"/>
              </a:solidFill>
            </a:endParaRPr>
          </a:p>
          <a:p>
            <a:pPr marL="342900" indent="-342900">
              <a:spcBef>
                <a:spcPts val="600"/>
              </a:spcBef>
              <a:buClr>
                <a:schemeClr val="bg1"/>
              </a:buClr>
            </a:pPr>
            <a:r>
              <a:rPr lang="en-US" dirty="0" smtClean="0">
                <a:solidFill>
                  <a:srgbClr val="FFFFFF"/>
                </a:solidFill>
              </a:rPr>
              <a:t>Generic </a:t>
            </a:r>
            <a:r>
              <a:rPr lang="en-US" dirty="0">
                <a:solidFill>
                  <a:srgbClr val="FFFFFF"/>
                </a:solidFill>
              </a:rPr>
              <a:t>tools with built-in experience</a:t>
            </a:r>
            <a:r>
              <a:rPr lang="en-GB" dirty="0">
                <a:solidFill>
                  <a:srgbClr val="FFFFFF"/>
                </a:solidFill>
              </a:rPr>
              <a:t> </a:t>
            </a:r>
          </a:p>
          <a:p>
            <a:pPr marL="342900" indent="-342900">
              <a:spcBef>
                <a:spcPts val="600"/>
              </a:spcBef>
              <a:buClr>
                <a:schemeClr val="bg1"/>
              </a:buClr>
            </a:pPr>
            <a:r>
              <a:rPr lang="en-GB" dirty="0">
                <a:solidFill>
                  <a:srgbClr val="FFFFFF"/>
                </a:solidFill>
              </a:rPr>
              <a:t>From Hilltop to Ocean (H2O</a:t>
            </a:r>
            <a:r>
              <a:rPr lang="en-GB" dirty="0" smtClean="0">
                <a:solidFill>
                  <a:srgbClr val="FFFFFF"/>
                </a:solidFill>
              </a:rPr>
              <a:t>)</a:t>
            </a:r>
            <a:endParaRPr lang="en-GB" dirty="0">
              <a:solidFill>
                <a:srgbClr val="FFFFFF"/>
              </a:solidFill>
            </a:endParaRPr>
          </a:p>
          <a:p>
            <a:pPr marL="342900" indent="-342900">
              <a:spcBef>
                <a:spcPts val="600"/>
              </a:spcBef>
              <a:buClr>
                <a:schemeClr val="bg1"/>
              </a:buClr>
            </a:pPr>
            <a:r>
              <a:rPr lang="en-GB" dirty="0">
                <a:solidFill>
                  <a:srgbClr val="FFFFFF"/>
                </a:solidFill>
              </a:rPr>
              <a:t>Regional and local</a:t>
            </a:r>
          </a:p>
          <a:p>
            <a:pPr marL="342900" indent="-342900">
              <a:spcBef>
                <a:spcPts val="600"/>
              </a:spcBef>
              <a:buClr>
                <a:schemeClr val="bg1"/>
              </a:buClr>
            </a:pPr>
            <a:r>
              <a:rPr lang="en-GB" dirty="0">
                <a:solidFill>
                  <a:srgbClr val="FFFFFF"/>
                </a:solidFill>
              </a:rPr>
              <a:t>Screening level and detailed modelling</a:t>
            </a:r>
          </a:p>
          <a:p>
            <a:pPr marL="342900" indent="-342900">
              <a:spcBef>
                <a:spcPts val="600"/>
              </a:spcBef>
              <a:buClr>
                <a:schemeClr val="bg1"/>
              </a:buClr>
            </a:pPr>
            <a:r>
              <a:rPr lang="en-GB" dirty="0">
                <a:solidFill>
                  <a:srgbClr val="FFFFFF"/>
                </a:solidFill>
              </a:rPr>
              <a:t>Quantity and quality</a:t>
            </a:r>
          </a:p>
          <a:p>
            <a:pPr marL="342900" indent="-342900">
              <a:spcBef>
                <a:spcPts val="600"/>
              </a:spcBef>
              <a:buClr>
                <a:schemeClr val="bg1"/>
              </a:buClr>
            </a:pPr>
            <a:r>
              <a:rPr lang="en-GB" dirty="0">
                <a:solidFill>
                  <a:srgbClr val="FFFFFF"/>
                </a:solidFill>
              </a:rPr>
              <a:t>Surface and subsurface water</a:t>
            </a:r>
            <a:endParaRPr lang="en-US" dirty="0">
              <a:solidFill>
                <a:srgbClr val="FFFFFF"/>
              </a:solidFill>
              <a:latin typeface="Verdana" pitchFamily="34" charset="0"/>
            </a:endParaRPr>
          </a:p>
          <a:p>
            <a:endParaRPr lang="da-DK" dirty="0"/>
          </a:p>
        </p:txBody>
      </p:sp>
      <p:pic>
        <p:nvPicPr>
          <p:cNvPr id="2052" name="Picture 4" descr="WFDTool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980" y="2348880"/>
            <a:ext cx="3492500" cy="265112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19"/>
          <p:cNvSpPr>
            <a:spLocks noGrp="1" noChangeArrowheads="1"/>
          </p:cNvSpPr>
          <p:nvPr>
            <p:ph type="title"/>
          </p:nvPr>
        </p:nvSpPr>
        <p:spPr/>
        <p:txBody>
          <a:bodyPr/>
          <a:lstStyle/>
          <a:p>
            <a:pPr eaLnBrk="1" hangingPunct="1"/>
            <a:r>
              <a:rPr lang="en-GB" dirty="0" smtClean="0">
                <a:solidFill>
                  <a:srgbClr val="FFFFFF"/>
                </a:solidFill>
              </a:rPr>
              <a:t>Water resources software products</a:t>
            </a:r>
          </a:p>
        </p:txBody>
      </p:sp>
      <p:sp>
        <p:nvSpPr>
          <p:cNvPr id="2" name="Footer Placeholder 1"/>
          <p:cNvSpPr>
            <a:spLocks noGrp="1"/>
          </p:cNvSpPr>
          <p:nvPr>
            <p:ph type="ftr" sz="quarter" idx="11"/>
          </p:nvPr>
        </p:nvSpPr>
        <p:spPr/>
        <p:txBody>
          <a:bodyPr/>
          <a:lstStyle/>
          <a:p>
            <a:r>
              <a:rPr lang="en-GB" smtClean="0"/>
              <a:t>© DHI</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IArea xmlns="fce4e784-8758-40a5-9422-702ad9f17c78">MIKE by DHI</DHIArea>
    <Publication xmlns="fce4e784-8758-40a5-9422-702ad9f17c78" xsi:nil="true"/>
    <DHICategory xmlns="fce4e784-8758-40a5-9422-702ad9f17c78">Other</DHICategory>
    <_DCDateCreated xmlns="fce4e784-8758-40a5-9422-702ad9f17c78">2013-08-28T22:00:00+00:00</_DCDateCreat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0D6C75831FE847BF179B151A580D76" ma:contentTypeVersion="6" ma:contentTypeDescription="Create a new document." ma:contentTypeScope="" ma:versionID="096fe77e212c06392150da0a9f24d4ae">
  <xsd:schema xmlns:xsd="http://www.w3.org/2001/XMLSchema" xmlns:xs="http://www.w3.org/2001/XMLSchema" xmlns:p="http://schemas.microsoft.com/office/2006/metadata/properties" xmlns:ns2="fce4e784-8758-40a5-9422-702ad9f17c78" targetNamespace="http://schemas.microsoft.com/office/2006/metadata/properties" ma:root="true" ma:fieldsID="bf4cc56a1f2fae2ed9ccb6bb072aaab9" ns2:_="">
    <xsd:import namespace="fce4e784-8758-40a5-9422-702ad9f17c78"/>
    <xsd:element name="properties">
      <xsd:complexType>
        <xsd:sequence>
          <xsd:element name="documentManagement">
            <xsd:complexType>
              <xsd:all>
                <xsd:element ref="ns2:DHIArea" minOccurs="0"/>
                <xsd:element ref="ns2:DHICategory" minOccurs="0"/>
                <xsd:element ref="ns2:Publication"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4e784-8758-40a5-9422-702ad9f17c78" elementFormDefault="qualified">
    <xsd:import namespace="http://schemas.microsoft.com/office/2006/documentManagement/types"/>
    <xsd:import namespace="http://schemas.microsoft.com/office/infopath/2007/PartnerControls"/>
    <xsd:element name="DHIArea" ma:index="8" nillable="true" ma:displayName="DHIArea" ma:description="Select the DHI business area for the item." ma:format="Dropdown" ma:internalName="DHIArea">
      <xsd:simpleType>
        <xsd:restriction base="dms:Choice">
          <xsd:enumeration value="MIKE by DHI"/>
          <xsd:enumeration value="MIKE CUSTOMISED"/>
          <xsd:enumeration value="THE ACADEMY"/>
          <xsd:enumeration value="Other software"/>
          <xsd:enumeration value="Water utilities"/>
          <xsd:enumeration value="Industrial production and technologies"/>
          <xsd:enumeration value="Marine infrastructure and energy"/>
          <xsd:enumeration value="Ecology and aquaculture"/>
          <xsd:enumeration value="Coastal and estuarine engineering"/>
          <xsd:enumeration value="Rivers and reservoirs"/>
          <xsd:enumeration value="Water resources and land use management"/>
          <xsd:enumeration value="Product safety and environment"/>
          <xsd:enumeration value="Management, finance and administration"/>
        </xsd:restriction>
      </xsd:simpleType>
    </xsd:element>
    <xsd:element name="DHICategory" ma:index="9" nillable="true" ma:displayName="DHICategory" ma:description="Select the DHI category for the item." ma:format="Dropdown" ma:internalName="DHICategory">
      <xsd:simpleType>
        <xsd:restriction base="dms:Choice">
          <xsd:enumeration value="Other"/>
          <xsd:enumeration value="Proposal"/>
          <xsd:enumeration value="Contract"/>
          <xsd:enumeration value="Presentation"/>
          <xsd:enumeration value="Report"/>
          <xsd:enumeration value="Other paper"/>
          <xsd:enumeration value="Peer reviewed paper"/>
          <xsd:enumeration value="Publicity material"/>
          <xsd:enumeration value="Safety datasheet"/>
          <xsd:enumeration value="Conference paper"/>
          <xsd:enumeration value="DHIbus Microsoft Office Document"/>
          <xsd:enumeration value="Course material"/>
        </xsd:restriction>
      </xsd:simpleType>
    </xsd:element>
    <xsd:element name="Publication" ma:index="11" nillable="true" ma:displayName="Publication" ma:description="If the item is not a DHI publication, type the full name of the publication, e.g. journal name or book title and publisher." ma:internalName="Publication">
      <xsd:simpleType>
        <xsd:restriction base="dms:Text"/>
      </xsd:simpleType>
    </xsd:element>
    <xsd:element name="_DCDateCreated" ma:index="13" nillable="true" ma:displayName="Date Created" ma:description="Accept the default creation date or add the date and year of publication." ma:format="DateOnly"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4A865-2D2B-4AE7-B27B-25DAAE4C8A60}">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fce4e784-8758-40a5-9422-702ad9f17c78"/>
    <ds:schemaRef ds:uri="http://www.w3.org/XML/1998/namespace"/>
    <ds:schemaRef ds:uri="http://purl.org/dc/dcmitype/"/>
  </ds:schemaRefs>
</ds:datastoreItem>
</file>

<file path=customXml/itemProps2.xml><?xml version="1.0" encoding="utf-8"?>
<ds:datastoreItem xmlns:ds="http://schemas.openxmlformats.org/officeDocument/2006/customXml" ds:itemID="{34304677-2289-4CBC-83B3-A9F8D4D68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4e784-8758-40a5-9422-702ad9f17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A5F06-9E69-47D6-B142-95A5A0724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MIKEbyDHI2008</Template>
  <TotalTime>1451</TotalTime>
  <Words>1084</Words>
  <Application>Microsoft Office PowerPoint</Application>
  <PresentationFormat>On-screen Show (4:3)</PresentationFormat>
  <Paragraphs>303</Paragraphs>
  <Slides>21</Slides>
  <Notes>9</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2" baseType="lpstr">
      <vt:lpstr>Arial</vt:lpstr>
      <vt:lpstr>Microsoft Sans Serif</vt:lpstr>
      <vt:lpstr>Times New Roman</vt:lpstr>
      <vt:lpstr>Verdana</vt:lpstr>
      <vt:lpstr>Webdings</vt:lpstr>
      <vt:lpstr>Wingdings</vt:lpstr>
      <vt:lpstr>Wingdings 2</vt:lpstr>
      <vt:lpstr>MIKEPowerPointForTransfer_4-3</vt:lpstr>
      <vt:lpstr>1_MIKEPowerPointForTransfer_4-3</vt:lpstr>
      <vt:lpstr>2_MIKEPowerPointForTransfer_4-3</vt:lpstr>
      <vt:lpstr>Clip</vt:lpstr>
      <vt:lpstr>DHI The expert in WATER ENVIRONMENTS</vt:lpstr>
      <vt:lpstr>DHI</vt:lpstr>
      <vt:lpstr>DHI</vt:lpstr>
      <vt:lpstr>DHI (India) Water and Environment Pvt Ltd</vt:lpstr>
      <vt:lpstr>GTS – Advanced Technology Group </vt:lpstr>
      <vt:lpstr>DHI’s mission</vt:lpstr>
      <vt:lpstr>DHI’s vision</vt:lpstr>
      <vt:lpstr>MIKE Powered by DHI</vt:lpstr>
      <vt:lpstr>Water resources software products</vt:lpstr>
      <vt:lpstr>Water resources software products</vt:lpstr>
      <vt:lpstr>Modelling in practice</vt:lpstr>
      <vt:lpstr>MIKE HYDRO River</vt:lpstr>
      <vt:lpstr>MIKE HYDRO River</vt:lpstr>
      <vt:lpstr>MIKE HYDRO River</vt:lpstr>
      <vt:lpstr>MIKE SHE</vt:lpstr>
      <vt:lpstr>MIKE HYDRO BASIN</vt:lpstr>
      <vt:lpstr>MIKE 21 C</vt:lpstr>
      <vt:lpstr>Outline of application areas</vt:lpstr>
      <vt:lpstr>Outline of application areas</vt:lpstr>
      <vt:lpstr>Conclusion</vt:lpstr>
      <vt:lpstr>THANK YOU</vt:lpstr>
    </vt:vector>
  </TitlesOfParts>
  <Company>dhi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Erland B. Rasmussen</dc:creator>
  <cp:lastModifiedBy>Sajid Alam</cp:lastModifiedBy>
  <cp:revision>122</cp:revision>
  <dcterms:created xsi:type="dcterms:W3CDTF">2004-01-28T11:50:53Z</dcterms:created>
  <dcterms:modified xsi:type="dcterms:W3CDTF">2016-11-07T08:22:37Z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0x010100AE0D6C75831FE847BF179B151A580D76</vt:lpwstr>
  </property>
</Properties>
</file>